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5.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6.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7.xml" ContentType="application/vnd.openxmlformats-officedocument.theme+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8.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31" r:id="rId5"/>
    <p:sldMasterId id="2147493653" r:id="rId6"/>
    <p:sldMasterId id="2147493666" r:id="rId7"/>
    <p:sldMasterId id="2147493674" r:id="rId8"/>
    <p:sldMasterId id="2147493687" r:id="rId9"/>
    <p:sldMasterId id="2147493700" r:id="rId10"/>
    <p:sldMasterId id="2147493720" r:id="rId11"/>
    <p:sldMasterId id="2147493733" r:id="rId12"/>
  </p:sldMasterIdLst>
  <p:notesMasterIdLst>
    <p:notesMasterId r:id="rId109"/>
  </p:notesMasterIdLst>
  <p:handoutMasterIdLst>
    <p:handoutMasterId r:id="rId110"/>
  </p:handoutMasterIdLst>
  <p:sldIdLst>
    <p:sldId id="854" r:id="rId13"/>
    <p:sldId id="1047" r:id="rId14"/>
    <p:sldId id="1052" r:id="rId15"/>
    <p:sldId id="1077" r:id="rId16"/>
    <p:sldId id="1078" r:id="rId17"/>
    <p:sldId id="1162" r:id="rId18"/>
    <p:sldId id="1112" r:id="rId19"/>
    <p:sldId id="300" r:id="rId20"/>
    <p:sldId id="408" r:id="rId21"/>
    <p:sldId id="1163" r:id="rId22"/>
    <p:sldId id="1164" r:id="rId23"/>
    <p:sldId id="1072" r:id="rId24"/>
    <p:sldId id="1142" r:id="rId25"/>
    <p:sldId id="1144" r:id="rId26"/>
    <p:sldId id="1145" r:id="rId27"/>
    <p:sldId id="1143" r:id="rId28"/>
    <p:sldId id="1146" r:id="rId29"/>
    <p:sldId id="1149" r:id="rId30"/>
    <p:sldId id="1152" r:id="rId31"/>
    <p:sldId id="1151" r:id="rId32"/>
    <p:sldId id="1005" r:id="rId33"/>
    <p:sldId id="1150" r:id="rId34"/>
    <p:sldId id="1153" r:id="rId35"/>
    <p:sldId id="1154" r:id="rId36"/>
    <p:sldId id="1125" r:id="rId37"/>
    <p:sldId id="1126" r:id="rId38"/>
    <p:sldId id="1127" r:id="rId39"/>
    <p:sldId id="1128" r:id="rId40"/>
    <p:sldId id="1129" r:id="rId41"/>
    <p:sldId id="1130" r:id="rId42"/>
    <p:sldId id="1131" r:id="rId43"/>
    <p:sldId id="1132" r:id="rId44"/>
    <p:sldId id="1133" r:id="rId45"/>
    <p:sldId id="1155" r:id="rId46"/>
    <p:sldId id="1156" r:id="rId47"/>
    <p:sldId id="370" r:id="rId48"/>
    <p:sldId id="1015" r:id="rId49"/>
    <p:sldId id="1017" r:id="rId50"/>
    <p:sldId id="1018" r:id="rId51"/>
    <p:sldId id="384" r:id="rId52"/>
    <p:sldId id="387" r:id="rId53"/>
    <p:sldId id="1157" r:id="rId54"/>
    <p:sldId id="356" r:id="rId55"/>
    <p:sldId id="357" r:id="rId56"/>
    <p:sldId id="358" r:id="rId57"/>
    <p:sldId id="359" r:id="rId58"/>
    <p:sldId id="360" r:id="rId59"/>
    <p:sldId id="470" r:id="rId60"/>
    <p:sldId id="362" r:id="rId61"/>
    <p:sldId id="363" r:id="rId62"/>
    <p:sldId id="364" r:id="rId63"/>
    <p:sldId id="365" r:id="rId64"/>
    <p:sldId id="366" r:id="rId65"/>
    <p:sldId id="367" r:id="rId66"/>
    <p:sldId id="1158" r:id="rId67"/>
    <p:sldId id="369" r:id="rId68"/>
    <p:sldId id="1093" r:id="rId69"/>
    <p:sldId id="371" r:id="rId70"/>
    <p:sldId id="372" r:id="rId71"/>
    <p:sldId id="1094" r:id="rId72"/>
    <p:sldId id="374" r:id="rId73"/>
    <p:sldId id="1095" r:id="rId74"/>
    <p:sldId id="1096" r:id="rId75"/>
    <p:sldId id="1097" r:id="rId76"/>
    <p:sldId id="1098" r:id="rId77"/>
    <p:sldId id="1099" r:id="rId78"/>
    <p:sldId id="380" r:id="rId79"/>
    <p:sldId id="381" r:id="rId80"/>
    <p:sldId id="1100" r:id="rId81"/>
    <p:sldId id="383" r:id="rId82"/>
    <p:sldId id="1159" r:id="rId83"/>
    <p:sldId id="1105" r:id="rId84"/>
    <p:sldId id="1106" r:id="rId85"/>
    <p:sldId id="1109" r:id="rId86"/>
    <p:sldId id="1160" r:id="rId87"/>
    <p:sldId id="575" r:id="rId88"/>
    <p:sldId id="576" r:id="rId89"/>
    <p:sldId id="577" r:id="rId90"/>
    <p:sldId id="578" r:id="rId91"/>
    <p:sldId id="584" r:id="rId92"/>
    <p:sldId id="579" r:id="rId93"/>
    <p:sldId id="340" r:id="rId94"/>
    <p:sldId id="433" r:id="rId95"/>
    <p:sldId id="434" r:id="rId96"/>
    <p:sldId id="435" r:id="rId97"/>
    <p:sldId id="436" r:id="rId98"/>
    <p:sldId id="426" r:id="rId99"/>
    <p:sldId id="427" r:id="rId100"/>
    <p:sldId id="643" r:id="rId101"/>
    <p:sldId id="644" r:id="rId102"/>
    <p:sldId id="646" r:id="rId103"/>
    <p:sldId id="645" r:id="rId104"/>
    <p:sldId id="647" r:id="rId105"/>
    <p:sldId id="648" r:id="rId106"/>
    <p:sldId id="452" r:id="rId107"/>
    <p:sldId id="1161" r:id="rId108"/>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266"/>
    <p:restoredTop sz="96793"/>
  </p:normalViewPr>
  <p:slideViewPr>
    <p:cSldViewPr snapToObjects="1">
      <p:cViewPr varScale="1">
        <p:scale>
          <a:sx n="196" d="100"/>
          <a:sy n="196" d="100"/>
        </p:scale>
        <p:origin x="400" y="176"/>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varScale="1">
      <p:scale>
        <a:sx n="1" d="1"/>
        <a:sy n="1" d="1"/>
      </p:scale>
      <p:origin x="0" y="-22824"/>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4.xml"/><Relationship Id="rId21" Type="http://schemas.openxmlformats.org/officeDocument/2006/relationships/slide" Target="slides/slide9.xml"/><Relationship Id="rId42" Type="http://schemas.openxmlformats.org/officeDocument/2006/relationships/slide" Target="slides/slide30.xml"/><Relationship Id="rId47" Type="http://schemas.openxmlformats.org/officeDocument/2006/relationships/slide" Target="slides/slide35.xml"/><Relationship Id="rId63" Type="http://schemas.openxmlformats.org/officeDocument/2006/relationships/slide" Target="slides/slide51.xml"/><Relationship Id="rId68" Type="http://schemas.openxmlformats.org/officeDocument/2006/relationships/slide" Target="slides/slide56.xml"/><Relationship Id="rId84" Type="http://schemas.openxmlformats.org/officeDocument/2006/relationships/slide" Target="slides/slide72.xml"/><Relationship Id="rId89" Type="http://schemas.openxmlformats.org/officeDocument/2006/relationships/slide" Target="slides/slide77.xml"/><Relationship Id="rId112" Type="http://schemas.openxmlformats.org/officeDocument/2006/relationships/viewProps" Target="viewProps.xml"/><Relationship Id="rId16" Type="http://schemas.openxmlformats.org/officeDocument/2006/relationships/slide" Target="slides/slide4.xml"/><Relationship Id="rId107" Type="http://schemas.openxmlformats.org/officeDocument/2006/relationships/slide" Target="slides/slide95.xml"/><Relationship Id="rId11" Type="http://schemas.openxmlformats.org/officeDocument/2006/relationships/slideMaster" Target="slideMasters/slideMaster8.xml"/><Relationship Id="rId32" Type="http://schemas.openxmlformats.org/officeDocument/2006/relationships/slide" Target="slides/slide20.xml"/><Relationship Id="rId37" Type="http://schemas.openxmlformats.org/officeDocument/2006/relationships/slide" Target="slides/slide25.xml"/><Relationship Id="rId53" Type="http://schemas.openxmlformats.org/officeDocument/2006/relationships/slide" Target="slides/slide41.xml"/><Relationship Id="rId58" Type="http://schemas.openxmlformats.org/officeDocument/2006/relationships/slide" Target="slides/slide46.xml"/><Relationship Id="rId74" Type="http://schemas.openxmlformats.org/officeDocument/2006/relationships/slide" Target="slides/slide62.xml"/><Relationship Id="rId79" Type="http://schemas.openxmlformats.org/officeDocument/2006/relationships/slide" Target="slides/slide67.xml"/><Relationship Id="rId102" Type="http://schemas.openxmlformats.org/officeDocument/2006/relationships/slide" Target="slides/slide90.xml"/><Relationship Id="rId5" Type="http://schemas.openxmlformats.org/officeDocument/2006/relationships/slideMaster" Target="slideMasters/slideMaster2.xml"/><Relationship Id="rId90" Type="http://schemas.openxmlformats.org/officeDocument/2006/relationships/slide" Target="slides/slide78.xml"/><Relationship Id="rId95" Type="http://schemas.openxmlformats.org/officeDocument/2006/relationships/slide" Target="slides/slide83.xml"/><Relationship Id="rId22" Type="http://schemas.openxmlformats.org/officeDocument/2006/relationships/slide" Target="slides/slide10.xml"/><Relationship Id="rId27" Type="http://schemas.openxmlformats.org/officeDocument/2006/relationships/slide" Target="slides/slide15.xml"/><Relationship Id="rId43" Type="http://schemas.openxmlformats.org/officeDocument/2006/relationships/slide" Target="slides/slide31.xml"/><Relationship Id="rId48" Type="http://schemas.openxmlformats.org/officeDocument/2006/relationships/slide" Target="slides/slide36.xml"/><Relationship Id="rId64" Type="http://schemas.openxmlformats.org/officeDocument/2006/relationships/slide" Target="slides/slide52.xml"/><Relationship Id="rId69" Type="http://schemas.openxmlformats.org/officeDocument/2006/relationships/slide" Target="slides/slide57.xml"/><Relationship Id="rId113" Type="http://schemas.openxmlformats.org/officeDocument/2006/relationships/theme" Target="theme/theme1.xml"/><Relationship Id="rId80" Type="http://schemas.openxmlformats.org/officeDocument/2006/relationships/slide" Target="slides/slide68.xml"/><Relationship Id="rId85" Type="http://schemas.openxmlformats.org/officeDocument/2006/relationships/slide" Target="slides/slide73.xml"/><Relationship Id="rId12" Type="http://schemas.openxmlformats.org/officeDocument/2006/relationships/slideMaster" Target="slideMasters/slideMaster9.xml"/><Relationship Id="rId17" Type="http://schemas.openxmlformats.org/officeDocument/2006/relationships/slide" Target="slides/slide5.xml"/><Relationship Id="rId33" Type="http://schemas.openxmlformats.org/officeDocument/2006/relationships/slide" Target="slides/slide21.xml"/><Relationship Id="rId38" Type="http://schemas.openxmlformats.org/officeDocument/2006/relationships/slide" Target="slides/slide26.xml"/><Relationship Id="rId59" Type="http://schemas.openxmlformats.org/officeDocument/2006/relationships/slide" Target="slides/slide47.xml"/><Relationship Id="rId103" Type="http://schemas.openxmlformats.org/officeDocument/2006/relationships/slide" Target="slides/slide91.xml"/><Relationship Id="rId108" Type="http://schemas.openxmlformats.org/officeDocument/2006/relationships/slide" Target="slides/slide96.xml"/><Relationship Id="rId54" Type="http://schemas.openxmlformats.org/officeDocument/2006/relationships/slide" Target="slides/slide42.xml"/><Relationship Id="rId70" Type="http://schemas.openxmlformats.org/officeDocument/2006/relationships/slide" Target="slides/slide58.xml"/><Relationship Id="rId75" Type="http://schemas.openxmlformats.org/officeDocument/2006/relationships/slide" Target="slides/slide63.xml"/><Relationship Id="rId91" Type="http://schemas.openxmlformats.org/officeDocument/2006/relationships/slide" Target="slides/slide79.xml"/><Relationship Id="rId96" Type="http://schemas.openxmlformats.org/officeDocument/2006/relationships/slide" Target="slides/slide84.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slide" Target="slides/slide45.xml"/><Relationship Id="rId106" Type="http://schemas.openxmlformats.org/officeDocument/2006/relationships/slide" Target="slides/slide94.xml"/><Relationship Id="rId114" Type="http://schemas.openxmlformats.org/officeDocument/2006/relationships/tableStyles" Target="tableStyles.xml"/><Relationship Id="rId10" Type="http://schemas.openxmlformats.org/officeDocument/2006/relationships/slideMaster" Target="slideMasters/slideMaster7.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 Id="rId60" Type="http://schemas.openxmlformats.org/officeDocument/2006/relationships/slide" Target="slides/slide48.xml"/><Relationship Id="rId65" Type="http://schemas.openxmlformats.org/officeDocument/2006/relationships/slide" Target="slides/slide53.xml"/><Relationship Id="rId73" Type="http://schemas.openxmlformats.org/officeDocument/2006/relationships/slide" Target="slides/slide61.xml"/><Relationship Id="rId78" Type="http://schemas.openxmlformats.org/officeDocument/2006/relationships/slide" Target="slides/slide66.xml"/><Relationship Id="rId81" Type="http://schemas.openxmlformats.org/officeDocument/2006/relationships/slide" Target="slides/slide69.xml"/><Relationship Id="rId86" Type="http://schemas.openxmlformats.org/officeDocument/2006/relationships/slide" Target="slides/slide74.xml"/><Relationship Id="rId94" Type="http://schemas.openxmlformats.org/officeDocument/2006/relationships/slide" Target="slides/slide82.xml"/><Relationship Id="rId99" Type="http://schemas.openxmlformats.org/officeDocument/2006/relationships/slide" Target="slides/slide87.xml"/><Relationship Id="rId101" Type="http://schemas.openxmlformats.org/officeDocument/2006/relationships/slide" Target="slides/slide89.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1.xml"/><Relationship Id="rId18" Type="http://schemas.openxmlformats.org/officeDocument/2006/relationships/slide" Target="slides/slide6.xml"/><Relationship Id="rId39" Type="http://schemas.openxmlformats.org/officeDocument/2006/relationships/slide" Target="slides/slide27.xml"/><Relationship Id="rId109" Type="http://schemas.openxmlformats.org/officeDocument/2006/relationships/notesMaster" Target="notesMasters/notesMaster1.xml"/><Relationship Id="rId34" Type="http://schemas.openxmlformats.org/officeDocument/2006/relationships/slide" Target="slides/slide22.xml"/><Relationship Id="rId50" Type="http://schemas.openxmlformats.org/officeDocument/2006/relationships/slide" Target="slides/slide38.xml"/><Relationship Id="rId55" Type="http://schemas.openxmlformats.org/officeDocument/2006/relationships/slide" Target="slides/slide43.xml"/><Relationship Id="rId76" Type="http://schemas.openxmlformats.org/officeDocument/2006/relationships/slide" Target="slides/slide64.xml"/><Relationship Id="rId97" Type="http://schemas.openxmlformats.org/officeDocument/2006/relationships/slide" Target="slides/slide85.xml"/><Relationship Id="rId104" Type="http://schemas.openxmlformats.org/officeDocument/2006/relationships/slide" Target="slides/slide92.xml"/><Relationship Id="rId7" Type="http://schemas.openxmlformats.org/officeDocument/2006/relationships/slideMaster" Target="slideMasters/slideMaster4.xml"/><Relationship Id="rId71" Type="http://schemas.openxmlformats.org/officeDocument/2006/relationships/slide" Target="slides/slide59.xml"/><Relationship Id="rId92" Type="http://schemas.openxmlformats.org/officeDocument/2006/relationships/slide" Target="slides/slide80.xml"/><Relationship Id="rId2" Type="http://schemas.openxmlformats.org/officeDocument/2006/relationships/customXml" Target="../customXml/item2.xml"/><Relationship Id="rId29" Type="http://schemas.openxmlformats.org/officeDocument/2006/relationships/slide" Target="slides/slide17.xml"/><Relationship Id="rId24" Type="http://schemas.openxmlformats.org/officeDocument/2006/relationships/slide" Target="slides/slide12.xml"/><Relationship Id="rId40" Type="http://schemas.openxmlformats.org/officeDocument/2006/relationships/slide" Target="slides/slide28.xml"/><Relationship Id="rId45" Type="http://schemas.openxmlformats.org/officeDocument/2006/relationships/slide" Target="slides/slide33.xml"/><Relationship Id="rId66" Type="http://schemas.openxmlformats.org/officeDocument/2006/relationships/slide" Target="slides/slide54.xml"/><Relationship Id="rId87" Type="http://schemas.openxmlformats.org/officeDocument/2006/relationships/slide" Target="slides/slide75.xml"/><Relationship Id="rId110" Type="http://schemas.openxmlformats.org/officeDocument/2006/relationships/handoutMaster" Target="handoutMasters/handoutMaster1.xml"/><Relationship Id="rId61" Type="http://schemas.openxmlformats.org/officeDocument/2006/relationships/slide" Target="slides/slide49.xml"/><Relationship Id="rId82" Type="http://schemas.openxmlformats.org/officeDocument/2006/relationships/slide" Target="slides/slide70.xml"/><Relationship Id="rId19" Type="http://schemas.openxmlformats.org/officeDocument/2006/relationships/slide" Target="slides/slide7.xml"/><Relationship Id="rId14" Type="http://schemas.openxmlformats.org/officeDocument/2006/relationships/slide" Target="slides/slide2.xml"/><Relationship Id="rId30" Type="http://schemas.openxmlformats.org/officeDocument/2006/relationships/slide" Target="slides/slide18.xml"/><Relationship Id="rId35" Type="http://schemas.openxmlformats.org/officeDocument/2006/relationships/slide" Target="slides/slide23.xml"/><Relationship Id="rId56" Type="http://schemas.openxmlformats.org/officeDocument/2006/relationships/slide" Target="slides/slide44.xml"/><Relationship Id="rId77" Type="http://schemas.openxmlformats.org/officeDocument/2006/relationships/slide" Target="slides/slide65.xml"/><Relationship Id="rId100" Type="http://schemas.openxmlformats.org/officeDocument/2006/relationships/slide" Target="slides/slide88.xml"/><Relationship Id="rId105" Type="http://schemas.openxmlformats.org/officeDocument/2006/relationships/slide" Target="slides/slide93.xml"/><Relationship Id="rId8" Type="http://schemas.openxmlformats.org/officeDocument/2006/relationships/slideMaster" Target="slideMasters/slideMaster5.xml"/><Relationship Id="rId51" Type="http://schemas.openxmlformats.org/officeDocument/2006/relationships/slide" Target="slides/slide39.xml"/><Relationship Id="rId72" Type="http://schemas.openxmlformats.org/officeDocument/2006/relationships/slide" Target="slides/slide60.xml"/><Relationship Id="rId93" Type="http://schemas.openxmlformats.org/officeDocument/2006/relationships/slide" Target="slides/slide81.xml"/><Relationship Id="rId98" Type="http://schemas.openxmlformats.org/officeDocument/2006/relationships/slide" Target="slides/slide86.xml"/><Relationship Id="rId3" Type="http://schemas.openxmlformats.org/officeDocument/2006/relationships/customXml" Target="../customXml/item3.xml"/><Relationship Id="rId25" Type="http://schemas.openxmlformats.org/officeDocument/2006/relationships/slide" Target="slides/slide13.xml"/><Relationship Id="rId46" Type="http://schemas.openxmlformats.org/officeDocument/2006/relationships/slide" Target="slides/slide34.xml"/><Relationship Id="rId67" Type="http://schemas.openxmlformats.org/officeDocument/2006/relationships/slide" Target="slides/slide55.xml"/><Relationship Id="rId20" Type="http://schemas.openxmlformats.org/officeDocument/2006/relationships/slide" Target="slides/slide8.xml"/><Relationship Id="rId41" Type="http://schemas.openxmlformats.org/officeDocument/2006/relationships/slide" Target="slides/slide29.xml"/><Relationship Id="rId62" Type="http://schemas.openxmlformats.org/officeDocument/2006/relationships/slide" Target="slides/slide50.xml"/><Relationship Id="rId83" Type="http://schemas.openxmlformats.org/officeDocument/2006/relationships/slide" Target="slides/slide71.xml"/><Relationship Id="rId88" Type="http://schemas.openxmlformats.org/officeDocument/2006/relationships/slide" Target="slides/slide76.xml"/><Relationship Id="rId11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2/17/22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jpeg>
</file>

<file path=ppt/media/image13.tiff>
</file>

<file path=ppt/media/image14.tiff>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6.jpeg>
</file>

<file path=ppt/media/image27.png>
</file>

<file path=ppt/media/image28.png>
</file>

<file path=ppt/media/image29.png>
</file>

<file path=ppt/media/image3.tiff>
</file>

<file path=ppt/media/image30.png>
</file>

<file path=ppt/media/image31.png>
</file>

<file path=ppt/media/image32.png>
</file>

<file path=ppt/media/image33.png>
</file>

<file path=ppt/media/image34.png>
</file>

<file path=ppt/media/image4.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2/17/22</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r>
              <a:rPr lang="en-US" altLang="en-US" dirty="0"/>
              <a:t>  </a:t>
            </a:r>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626528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DD8DAD5-EFE6-4531-83B5-A1D07989AD0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1618" name="Rectangle 2"/>
          <p:cNvSpPr>
            <a:spLocks noGrp="1" noRot="1" noChangeAspect="1" noChangeArrowheads="1" noTextEdit="1"/>
          </p:cNvSpPr>
          <p:nvPr>
            <p:ph type="sldImg"/>
          </p:nvPr>
        </p:nvSpPr>
        <p:spPr>
          <a:xfrm>
            <a:off x="1187450" y="703263"/>
            <a:ext cx="4622800" cy="3467100"/>
          </a:xfrm>
          <a:ln/>
        </p:spPr>
      </p:sp>
      <p:sp>
        <p:nvSpPr>
          <p:cNvPr id="11161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054070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1EC66B5-496A-4DFA-A4FD-C9C9DB749726}"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9810" name="Rectangle 2"/>
          <p:cNvSpPr>
            <a:spLocks noGrp="1" noRot="1" noChangeAspect="1" noChangeArrowheads="1" noTextEdit="1"/>
          </p:cNvSpPr>
          <p:nvPr>
            <p:ph type="sldImg"/>
          </p:nvPr>
        </p:nvSpPr>
        <p:spPr>
          <a:xfrm>
            <a:off x="1187450" y="703263"/>
            <a:ext cx="4622800" cy="3467100"/>
          </a:xfrm>
          <a:ln/>
        </p:spPr>
      </p:sp>
      <p:sp>
        <p:nvSpPr>
          <p:cNvPr id="11981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662391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C28A594-5C4C-4CC5-9AFF-729E174611A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0834" name="Rectangle 2"/>
          <p:cNvSpPr>
            <a:spLocks noGrp="1" noRot="1" noChangeAspect="1" noChangeArrowheads="1" noTextEdit="1"/>
          </p:cNvSpPr>
          <p:nvPr>
            <p:ph type="sldImg"/>
          </p:nvPr>
        </p:nvSpPr>
        <p:spPr>
          <a:xfrm>
            <a:off x="1187450" y="703263"/>
            <a:ext cx="4622800" cy="3467100"/>
          </a:xfrm>
          <a:ln/>
        </p:spPr>
      </p:sp>
      <p:sp>
        <p:nvSpPr>
          <p:cNvPr id="12083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1236202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587C772-E716-48B1-8B14-2B8B491527E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1858" name="Rectangle 2"/>
          <p:cNvSpPr>
            <a:spLocks noGrp="1" noRot="1" noChangeAspect="1" noChangeArrowheads="1" noTextEdit="1"/>
          </p:cNvSpPr>
          <p:nvPr>
            <p:ph type="sldImg"/>
          </p:nvPr>
        </p:nvSpPr>
        <p:spPr>
          <a:xfrm>
            <a:off x="1187450" y="703263"/>
            <a:ext cx="4622800" cy="3467100"/>
          </a:xfrm>
          <a:ln/>
        </p:spPr>
      </p:sp>
      <p:sp>
        <p:nvSpPr>
          <p:cNvPr id="12185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632077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B73D505-32CE-4342-9FBB-4D733E4A306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29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2882" name="Rectangle 2"/>
          <p:cNvSpPr>
            <a:spLocks noGrp="1" noRot="1" noChangeAspect="1" noChangeArrowheads="1" noTextEdit="1"/>
          </p:cNvSpPr>
          <p:nvPr>
            <p:ph type="sldImg"/>
          </p:nvPr>
        </p:nvSpPr>
        <p:spPr>
          <a:xfrm>
            <a:off x="1187450" y="703263"/>
            <a:ext cx="4622800" cy="3467100"/>
          </a:xfrm>
          <a:ln/>
        </p:spPr>
      </p:sp>
      <p:sp>
        <p:nvSpPr>
          <p:cNvPr id="12288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9703043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9F72C28-435E-48F3-8A89-FA84DE6D50F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30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3906" name="Rectangle 2"/>
          <p:cNvSpPr>
            <a:spLocks noGrp="1" noRot="1" noChangeAspect="1" noChangeArrowheads="1" noTextEdit="1"/>
          </p:cNvSpPr>
          <p:nvPr>
            <p:ph type="sldImg"/>
          </p:nvPr>
        </p:nvSpPr>
        <p:spPr>
          <a:xfrm>
            <a:off x="1187450" y="703263"/>
            <a:ext cx="4622800" cy="3467100"/>
          </a:xfrm>
          <a:ln/>
        </p:spPr>
      </p:sp>
      <p:sp>
        <p:nvSpPr>
          <p:cNvPr id="123907"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6630946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00277F58-77E1-4C2D-AA8D-E0F71D072D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31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4930" name="Rectangle 2"/>
          <p:cNvSpPr>
            <a:spLocks noGrp="1" noRot="1" noChangeAspect="1" noChangeArrowheads="1" noTextEdit="1"/>
          </p:cNvSpPr>
          <p:nvPr>
            <p:ph type="sldImg"/>
          </p:nvPr>
        </p:nvSpPr>
        <p:spPr>
          <a:ln/>
        </p:spPr>
      </p:sp>
      <p:sp>
        <p:nvSpPr>
          <p:cNvPr id="1249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634354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D410D3E1-634F-440C-A0CF-65534204DEA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32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5954" name="Rectangle 2"/>
          <p:cNvSpPr>
            <a:spLocks noGrp="1" noRot="1" noChangeAspect="1" noChangeArrowheads="1" noTextEdit="1"/>
          </p:cNvSpPr>
          <p:nvPr>
            <p:ph type="sldImg"/>
          </p:nvPr>
        </p:nvSpPr>
        <p:spPr>
          <a:xfrm>
            <a:off x="1187450" y="703263"/>
            <a:ext cx="4622800" cy="3467100"/>
          </a:xfrm>
          <a:ln/>
        </p:spPr>
      </p:sp>
      <p:sp>
        <p:nvSpPr>
          <p:cNvPr id="1259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50361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444FBF46-7A78-4FD0-B340-062C348F6B6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33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6978" name="Rectangle 2"/>
          <p:cNvSpPr>
            <a:spLocks noGrp="1" noRot="1" noChangeAspect="1" noChangeArrowheads="1" noTextEdit="1"/>
          </p:cNvSpPr>
          <p:nvPr>
            <p:ph type="sldImg"/>
          </p:nvPr>
        </p:nvSpPr>
        <p:spPr>
          <a:xfrm>
            <a:off x="1187450" y="703263"/>
            <a:ext cx="4622800" cy="3467100"/>
          </a:xfrm>
          <a:ln/>
        </p:spPr>
      </p:sp>
      <p:sp>
        <p:nvSpPr>
          <p:cNvPr id="126979"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347789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919169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a:t>
            </a:fld>
            <a:endParaRPr lang="en-US" altLang="en-US"/>
          </a:p>
        </p:txBody>
      </p:sp>
    </p:spTree>
    <p:extLst>
      <p:ext uri="{BB962C8B-B14F-4D97-AF65-F5344CB8AC3E}">
        <p14:creationId xmlns:p14="http://schemas.microsoft.com/office/powerpoint/2010/main" val="14283072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35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845161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auto" latinLnBrk="0" hangingPunct="0">
              <a:lnSpc>
                <a:spcPct val="100000"/>
              </a:lnSpc>
              <a:spcBef>
                <a:spcPts val="0"/>
              </a:spcBef>
              <a:spcAft>
                <a:spcPts val="0"/>
              </a:spcAft>
              <a:buClrTx/>
              <a:buSzTx/>
              <a:buFontTx/>
              <a:buNone/>
              <a:tabLst/>
              <a:defRPr/>
            </a:pPr>
            <a:fld id="{8619AA53-6FBE-47B1-A5A9-D4F7E2EB9003}"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auto" latinLnBrk="0" hangingPunct="0">
                <a:lnSpc>
                  <a:spcPct val="100000"/>
                </a:lnSpc>
                <a:spcBef>
                  <a:spcPts val="0"/>
                </a:spcBef>
                <a:spcAft>
                  <a:spcPts val="0"/>
                </a:spcAft>
                <a:buClrTx/>
                <a:buSzTx/>
                <a:buFontTx/>
                <a:buNone/>
                <a:tabLst/>
                <a:defRPr/>
              </a:pPr>
              <a:t>36</a:t>
            </a:fld>
            <a:endParaRPr kumimoji="0" lang="en-US" altLang="en-US" sz="1200" b="0" i="0" u="none" strike="noStrike" kern="1200" cap="none" spc="0" normalizeH="0" baseline="0" noProof="0" dirty="0">
              <a:ln>
                <a:noFill/>
              </a:ln>
              <a:solidFill>
                <a:prstClr val="black"/>
              </a:solidFill>
              <a:effectLst/>
              <a:uLnTx/>
              <a:uFillTx/>
              <a:latin typeface="Helvetica" panose="020B0604020202020204" pitchFamily="34" charset="0"/>
              <a:ea typeface="MS PGothic" panose="020B0600070205080204" pitchFamily="34" charset="-128"/>
              <a:cs typeface="+mn-cs"/>
            </a:endParaRPr>
          </a:p>
        </p:txBody>
      </p:sp>
      <p:sp>
        <p:nvSpPr>
          <p:cNvPr id="110594" name="Rectangle 2"/>
          <p:cNvSpPr>
            <a:spLocks noGrp="1" noRot="1" noChangeAspect="1" noChangeArrowheads="1" noTextEdit="1"/>
          </p:cNvSpPr>
          <p:nvPr>
            <p:ph type="sldImg"/>
          </p:nvPr>
        </p:nvSpPr>
        <p:spPr>
          <a:xfrm>
            <a:off x="417513" y="703263"/>
            <a:ext cx="6162675" cy="3467100"/>
          </a:xfrm>
          <a:ln/>
        </p:spPr>
      </p:sp>
      <p:sp>
        <p:nvSpPr>
          <p:cNvPr id="11059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8122696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49F5A96B-D536-4BD1-BFE1-FD6DBF117D8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40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2642" name="Rectangle 2"/>
          <p:cNvSpPr>
            <a:spLocks noGrp="1" noRot="1" noChangeAspect="1" noChangeArrowheads="1" noTextEdit="1"/>
          </p:cNvSpPr>
          <p:nvPr>
            <p:ph type="sldImg"/>
          </p:nvPr>
        </p:nvSpPr>
        <p:spPr>
          <a:xfrm>
            <a:off x="417513" y="703263"/>
            <a:ext cx="6162675" cy="3467100"/>
          </a:xfrm>
          <a:ln/>
        </p:spPr>
      </p:sp>
      <p:sp>
        <p:nvSpPr>
          <p:cNvPr id="11264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3949835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2710916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97D0D930-A2D8-469D-B052-FB82FC88E0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8915" name="Rectangle 2"/>
          <p:cNvSpPr>
            <a:spLocks noGrp="1" noRot="1" noChangeAspect="1" noChangeArrowheads="1" noTextEdit="1"/>
          </p:cNvSpPr>
          <p:nvPr>
            <p:ph type="sldImg"/>
          </p:nvPr>
        </p:nvSpPr>
        <p:spPr>
          <a:xfrm>
            <a:off x="1177925" y="695325"/>
            <a:ext cx="4641850" cy="3481388"/>
          </a:xfrm>
          <a:ln/>
        </p:spPr>
      </p:sp>
      <p:sp>
        <p:nvSpPr>
          <p:cNvPr id="38916"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435035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304C8304-CA7E-484A-A59E-D08422FFDCB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40963" name="Rectangle 2"/>
          <p:cNvSpPr>
            <a:spLocks noGrp="1" noRot="1" noChangeAspect="1" noChangeArrowheads="1" noTextEdit="1"/>
          </p:cNvSpPr>
          <p:nvPr>
            <p:ph type="sldImg"/>
          </p:nvPr>
        </p:nvSpPr>
        <p:spPr>
          <a:xfrm>
            <a:off x="1177925" y="695325"/>
            <a:ext cx="4641850" cy="3481388"/>
          </a:xfrm>
          <a:ln/>
        </p:spPr>
      </p:sp>
      <p:sp>
        <p:nvSpPr>
          <p:cNvPr id="40964"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56687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3E7261DA-54B3-4A93-9499-25636D9771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43011" name="Rectangle 2"/>
          <p:cNvSpPr>
            <a:spLocks noGrp="1" noRot="1" noChangeAspect="1" noChangeArrowheads="1" noTextEdit="1"/>
          </p:cNvSpPr>
          <p:nvPr>
            <p:ph type="sldImg"/>
          </p:nvPr>
        </p:nvSpPr>
        <p:spPr>
          <a:xfrm>
            <a:off x="1177925" y="695325"/>
            <a:ext cx="4641850" cy="3481388"/>
          </a:xfrm>
          <a:ln/>
        </p:spPr>
      </p:sp>
      <p:sp>
        <p:nvSpPr>
          <p:cNvPr id="43012"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106245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359C4894-872D-48F9-9264-417C7C9B2EA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47107" name="Rectangle 2"/>
          <p:cNvSpPr>
            <a:spLocks noGrp="1" noRot="1" noChangeAspect="1" noChangeArrowheads="1" noTextEdit="1"/>
          </p:cNvSpPr>
          <p:nvPr>
            <p:ph type="sldImg"/>
          </p:nvPr>
        </p:nvSpPr>
        <p:spPr>
          <a:xfrm>
            <a:off x="1177925" y="695325"/>
            <a:ext cx="4641850" cy="3481388"/>
          </a:xfrm>
          <a:ln/>
        </p:spPr>
      </p:sp>
      <p:sp>
        <p:nvSpPr>
          <p:cNvPr id="47108"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074226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652E9D7F-36E5-47CB-BEF4-89802073A49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49155" name="Rectangle 2"/>
          <p:cNvSpPr>
            <a:spLocks noGrp="1" noRot="1" noChangeAspect="1" noChangeArrowheads="1" noTextEdit="1"/>
          </p:cNvSpPr>
          <p:nvPr>
            <p:ph type="sldImg"/>
          </p:nvPr>
        </p:nvSpPr>
        <p:spPr>
          <a:xfrm>
            <a:off x="1177925" y="695325"/>
            <a:ext cx="4641850" cy="3481388"/>
          </a:xfrm>
          <a:ln/>
        </p:spPr>
      </p:sp>
      <p:sp>
        <p:nvSpPr>
          <p:cNvPr id="49156"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9275087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25C1F8B-BDD5-4D70-8389-7FD988212B0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03" name="Rectangle 2"/>
          <p:cNvSpPr>
            <a:spLocks noGrp="1" noRot="1" noChangeAspect="1" noChangeArrowheads="1" noTextEdit="1"/>
          </p:cNvSpPr>
          <p:nvPr>
            <p:ph type="sldImg"/>
          </p:nvPr>
        </p:nvSpPr>
        <p:spPr>
          <a:xfrm>
            <a:off x="1177925" y="695325"/>
            <a:ext cx="4641850" cy="3481388"/>
          </a:xfrm>
          <a:ln/>
        </p:spPr>
      </p:sp>
      <p:sp>
        <p:nvSpPr>
          <p:cNvPr id="51204"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13399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a:t>
            </a:fld>
            <a:endParaRPr lang="en-US" altLang="en-US"/>
          </a:p>
        </p:txBody>
      </p:sp>
    </p:spTree>
    <p:extLst>
      <p:ext uri="{BB962C8B-B14F-4D97-AF65-F5344CB8AC3E}">
        <p14:creationId xmlns:p14="http://schemas.microsoft.com/office/powerpoint/2010/main" val="5584523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701FBBFF-88DD-4104-93D5-9ABA9DECF1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3251" name="Rectangle 2"/>
          <p:cNvSpPr>
            <a:spLocks noGrp="1" noRot="1" noChangeAspect="1" noChangeArrowheads="1" noTextEdit="1"/>
          </p:cNvSpPr>
          <p:nvPr>
            <p:ph type="sldImg"/>
          </p:nvPr>
        </p:nvSpPr>
        <p:spPr>
          <a:xfrm>
            <a:off x="1177925" y="695325"/>
            <a:ext cx="4641850" cy="3481388"/>
          </a:xfrm>
          <a:ln/>
        </p:spPr>
      </p:sp>
      <p:sp>
        <p:nvSpPr>
          <p:cNvPr id="53252"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06991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701FBBFF-88DD-4104-93D5-9ABA9DECF1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3251" name="Rectangle 2"/>
          <p:cNvSpPr>
            <a:spLocks noGrp="1" noRot="1" noChangeAspect="1" noChangeArrowheads="1" noTextEdit="1"/>
          </p:cNvSpPr>
          <p:nvPr>
            <p:ph type="sldImg"/>
          </p:nvPr>
        </p:nvSpPr>
        <p:spPr>
          <a:xfrm>
            <a:off x="1177925" y="695325"/>
            <a:ext cx="4641850" cy="3481388"/>
          </a:xfrm>
          <a:ln/>
        </p:spPr>
      </p:sp>
      <p:sp>
        <p:nvSpPr>
          <p:cNvPr id="53252"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582007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55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8226103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830243F-8686-4433-9701-9F34E8AC8773}"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7347" name="Rectangle 2"/>
          <p:cNvSpPr>
            <a:spLocks noGrp="1" noRot="1" noChangeAspect="1" noChangeArrowheads="1" noTextEdit="1"/>
          </p:cNvSpPr>
          <p:nvPr>
            <p:ph type="sldImg"/>
          </p:nvPr>
        </p:nvSpPr>
        <p:spPr>
          <a:xfrm>
            <a:off x="1177925" y="695325"/>
            <a:ext cx="4641850" cy="3481388"/>
          </a:xfrm>
          <a:ln/>
        </p:spPr>
      </p:sp>
      <p:sp>
        <p:nvSpPr>
          <p:cNvPr id="57348"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369545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45649CE-6E1F-4A66-818C-4E7F6898A7A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9395" name="Rectangle 2"/>
          <p:cNvSpPr>
            <a:spLocks noGrp="1" noRot="1" noChangeAspect="1" noChangeArrowheads="1" noTextEdit="1"/>
          </p:cNvSpPr>
          <p:nvPr>
            <p:ph type="sldImg"/>
          </p:nvPr>
        </p:nvSpPr>
        <p:spPr>
          <a:xfrm>
            <a:off x="1177925" y="695325"/>
            <a:ext cx="4641850" cy="3481388"/>
          </a:xfrm>
          <a:ln/>
        </p:spPr>
      </p:sp>
      <p:sp>
        <p:nvSpPr>
          <p:cNvPr id="59396"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671707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6FA9640E-5C10-4629-8988-A9A2CA4B65C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1443" name="Rectangle 2"/>
          <p:cNvSpPr>
            <a:spLocks noGrp="1" noRot="1" noChangeAspect="1" noChangeArrowheads="1" noTextEdit="1"/>
          </p:cNvSpPr>
          <p:nvPr>
            <p:ph type="sldImg"/>
          </p:nvPr>
        </p:nvSpPr>
        <p:spPr>
          <a:xfrm>
            <a:off x="1177925" y="695325"/>
            <a:ext cx="4641850" cy="3481388"/>
          </a:xfrm>
          <a:ln/>
        </p:spPr>
      </p:sp>
      <p:sp>
        <p:nvSpPr>
          <p:cNvPr id="61444"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273155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6FA9640E-5C10-4629-8988-A9A2CA4B65C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1443" name="Rectangle 2"/>
          <p:cNvSpPr>
            <a:spLocks noGrp="1" noRot="1" noChangeAspect="1" noChangeArrowheads="1" noTextEdit="1"/>
          </p:cNvSpPr>
          <p:nvPr>
            <p:ph type="sldImg"/>
          </p:nvPr>
        </p:nvSpPr>
        <p:spPr>
          <a:xfrm>
            <a:off x="1177925" y="695325"/>
            <a:ext cx="4641850" cy="3481388"/>
          </a:xfrm>
          <a:ln/>
        </p:spPr>
      </p:sp>
      <p:sp>
        <p:nvSpPr>
          <p:cNvPr id="61444"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78715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76C4670-485C-41B4-B6C8-2F72766EE5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60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3491" name="Rectangle 2"/>
          <p:cNvSpPr>
            <a:spLocks noGrp="1" noRot="1" noChangeAspect="1" noChangeArrowheads="1" noTextEdit="1"/>
          </p:cNvSpPr>
          <p:nvPr>
            <p:ph type="sldImg"/>
          </p:nvPr>
        </p:nvSpPr>
        <p:spPr>
          <a:xfrm>
            <a:off x="1177925" y="695325"/>
            <a:ext cx="4641850" cy="3481388"/>
          </a:xfrm>
          <a:ln/>
        </p:spPr>
      </p:sp>
      <p:sp>
        <p:nvSpPr>
          <p:cNvPr id="63492"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386164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DEFD3E4-E538-49EF-A1BC-D85549A485C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61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5539" name="Rectangle 2"/>
          <p:cNvSpPr>
            <a:spLocks noGrp="1" noRot="1" noChangeAspect="1" noChangeArrowheads="1" noTextEdit="1"/>
          </p:cNvSpPr>
          <p:nvPr>
            <p:ph type="sldImg"/>
          </p:nvPr>
        </p:nvSpPr>
        <p:spPr>
          <a:xfrm>
            <a:off x="1177925" y="695325"/>
            <a:ext cx="4641850" cy="3481388"/>
          </a:xfrm>
          <a:ln/>
        </p:spPr>
      </p:sp>
      <p:sp>
        <p:nvSpPr>
          <p:cNvPr id="65540"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8666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DEFD3E4-E538-49EF-A1BC-D85549A485C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62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5539" name="Rectangle 2"/>
          <p:cNvSpPr>
            <a:spLocks noGrp="1" noRot="1" noChangeAspect="1" noChangeArrowheads="1" noTextEdit="1"/>
          </p:cNvSpPr>
          <p:nvPr>
            <p:ph type="sldImg"/>
          </p:nvPr>
        </p:nvSpPr>
        <p:spPr>
          <a:xfrm>
            <a:off x="1177925" y="695325"/>
            <a:ext cx="4641850" cy="3481388"/>
          </a:xfrm>
          <a:ln/>
        </p:spPr>
      </p:sp>
      <p:sp>
        <p:nvSpPr>
          <p:cNvPr id="65540"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07366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86E3BFCD-61F2-489C-9C66-EB1B41452C5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xfrm>
            <a:off x="404813" y="696913"/>
            <a:ext cx="6188075" cy="3481387"/>
          </a:xfrm>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8833938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09819F5B-7A32-4D84-A65B-6246CABB1E0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63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7587" name="Rectangle 2"/>
          <p:cNvSpPr>
            <a:spLocks noGrp="1" noRot="1" noChangeAspect="1" noChangeArrowheads="1" noTextEdit="1"/>
          </p:cNvSpPr>
          <p:nvPr>
            <p:ph type="sldImg"/>
          </p:nvPr>
        </p:nvSpPr>
        <p:spPr>
          <a:xfrm>
            <a:off x="1177925" y="695325"/>
            <a:ext cx="4641850" cy="3481388"/>
          </a:xfrm>
          <a:ln/>
        </p:spPr>
      </p:sp>
      <p:sp>
        <p:nvSpPr>
          <p:cNvPr id="67588"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5665534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921C35E-7DD2-43A4-B0B3-DF6655FBBF3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67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xfrm>
            <a:off x="931864" y="4410076"/>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07254722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FC5AA873-0E0F-4E9D-B9D0-F99186FE665C}"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68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7827" name="Rectangle 2"/>
          <p:cNvSpPr>
            <a:spLocks noGrp="1" noRot="1" noChangeAspect="1" noChangeArrowheads="1" noTextEdit="1"/>
          </p:cNvSpPr>
          <p:nvPr>
            <p:ph type="sldImg"/>
          </p:nvPr>
        </p:nvSpPr>
        <p:spPr>
          <a:xfrm>
            <a:off x="1177925" y="695325"/>
            <a:ext cx="4641850" cy="3481388"/>
          </a:xfrm>
          <a:ln/>
        </p:spPr>
      </p:sp>
      <p:sp>
        <p:nvSpPr>
          <p:cNvPr id="77828"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5156513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A9F710CF-2C3A-4019-8007-D8C75860C40C}"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69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5" name="Rectangle 2"/>
          <p:cNvSpPr>
            <a:spLocks noGrp="1" noRot="1" noChangeAspect="1" noChangeArrowheads="1" noTextEdit="1"/>
          </p:cNvSpPr>
          <p:nvPr>
            <p:ph type="sldImg"/>
          </p:nvPr>
        </p:nvSpPr>
        <p:spPr>
          <a:xfrm>
            <a:off x="1177925" y="695325"/>
            <a:ext cx="4641850" cy="3481388"/>
          </a:xfrm>
          <a:ln/>
        </p:spPr>
      </p:sp>
      <p:sp>
        <p:nvSpPr>
          <p:cNvPr id="74756"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1941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71</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4388994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9291761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7D1A45DA-CA64-41FA-A1E8-AD1BAE08C0BB}"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76</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0051"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494380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A64DA130-9CE3-4E7D-9E7F-223297258F10}"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77</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1075" name="Rectangle 2"/>
          <p:cNvSpPr>
            <a:spLocks noGrp="1" noRot="1" noChangeAspect="1" noChangeArrowheads="1" noTextEdit="1"/>
          </p:cNvSpPr>
          <p:nvPr>
            <p:ph type="sldImg"/>
          </p:nvPr>
        </p:nvSpPr>
        <p:spPr>
          <a:ln/>
        </p:spPr>
      </p:sp>
      <p:sp>
        <p:nvSpPr>
          <p:cNvPr id="13107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8266175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CBB2FFBC-ECC8-4E72-ACD7-AC5B3AC7D391}"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78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2099" name="Rectangle 2"/>
          <p:cNvSpPr>
            <a:spLocks noGrp="1" noRot="1" noChangeAspect="1" noChangeArrowheads="1" noTextEdit="1"/>
          </p:cNvSpPr>
          <p:nvPr>
            <p:ph type="sldImg"/>
          </p:nvPr>
        </p:nvSpPr>
        <p:spPr>
          <a:ln/>
        </p:spPr>
      </p:sp>
      <p:sp>
        <p:nvSpPr>
          <p:cNvPr id="13210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38491612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E733A54A-C6D5-44D3-B193-2B68843B2348}"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79</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3123" name="Rectangle 2"/>
          <p:cNvSpPr>
            <a:spLocks noGrp="1" noRot="1" noChangeAspect="1" noChangeArrowheads="1" noTextEdit="1"/>
          </p:cNvSpPr>
          <p:nvPr>
            <p:ph type="sldImg"/>
          </p:nvPr>
        </p:nvSpPr>
        <p:spPr>
          <a:ln/>
        </p:spPr>
      </p:sp>
      <p:sp>
        <p:nvSpPr>
          <p:cNvPr id="13312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0960646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A16E65DD-EF4C-40F9-B8A2-FC5391BB5F3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C5B977A4-0CF7-49CC-8CC4-1EEE95D117D8}" type="slidenum">
              <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8</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3427" name="Rectangle 2">
            <a:extLst>
              <a:ext uri="{FF2B5EF4-FFF2-40B4-BE49-F238E27FC236}">
                <a16:creationId xmlns:a16="http://schemas.microsoft.com/office/drawing/2014/main" id="{E386D52D-B7F3-486C-8A04-B930DD0986D4}"/>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id="{EE369836-416C-4229-8A8C-48ECA010C7B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65269468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3552528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E57AE074-BB24-467C-A389-042288128DCE}"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81</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4147" name="Rectangle 2"/>
          <p:cNvSpPr>
            <a:spLocks noGrp="1" noRot="1" noChangeAspect="1" noChangeArrowheads="1" noTextEdit="1"/>
          </p:cNvSpPr>
          <p:nvPr>
            <p:ph type="sldImg"/>
          </p:nvPr>
        </p:nvSpPr>
        <p:spPr>
          <a:ln/>
        </p:spPr>
      </p:sp>
      <p:sp>
        <p:nvSpPr>
          <p:cNvPr id="1341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7019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4932D46-DD78-4BAB-BBDC-DC51872AFEF6}"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82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645778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2CB36896-4F4E-48BE-8ED8-64318D033CE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83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3603" name="Rectangle 2"/>
          <p:cNvSpPr>
            <a:spLocks noGrp="1" noRot="1" noChangeAspect="1" noChangeArrowheads="1" noTextEdit="1"/>
          </p:cNvSpPr>
          <p:nvPr>
            <p:ph type="sldImg"/>
          </p:nvPr>
        </p:nvSpPr>
        <p:spPr>
          <a:ln/>
        </p:spPr>
      </p:sp>
      <p:sp>
        <p:nvSpPr>
          <p:cNvPr id="153604"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439097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FDE8E9FC-6F08-40BB-B772-EA0C2AE1A7A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84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4627" name="Rectangle 2"/>
          <p:cNvSpPr>
            <a:spLocks noGrp="1" noRot="1" noChangeAspect="1" noChangeArrowheads="1" noTextEdit="1"/>
          </p:cNvSpPr>
          <p:nvPr>
            <p:ph type="sldImg"/>
          </p:nvPr>
        </p:nvSpPr>
        <p:spPr>
          <a:ln/>
        </p:spPr>
      </p:sp>
      <p:sp>
        <p:nvSpPr>
          <p:cNvPr id="154628"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7029379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p:cNvSpPr txBox="1">
            <a:spLocks noGrp="1" noChangeArrowheads="1"/>
          </p:cNvSpPr>
          <p:nvPr/>
        </p:nvSpPr>
        <p:spPr bwMode="auto">
          <a:xfrm>
            <a:off x="4011160" y="8896201"/>
            <a:ext cx="3065916" cy="46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909" tIns="46955" rIns="93909" bIns="46955" anchor="b"/>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B999CF1A-EE2D-40C7-88BC-5CB4646E5D8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85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5651" name="Rectangle 2"/>
          <p:cNvSpPr>
            <a:spLocks noGrp="1" noRot="1" noChangeAspect="1" noChangeArrowheads="1" noTextEdit="1"/>
          </p:cNvSpPr>
          <p:nvPr>
            <p:ph type="sldImg"/>
          </p:nvPr>
        </p:nvSpPr>
        <p:spPr>
          <a:ln/>
        </p:spPr>
      </p:sp>
      <p:sp>
        <p:nvSpPr>
          <p:cNvPr id="155652"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2142037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25DBE05D-165E-44E5-8FF5-12AB8BF987C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86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6675" name="Rectangle 2"/>
          <p:cNvSpPr>
            <a:spLocks noGrp="1" noRot="1" noChangeAspect="1" noChangeArrowheads="1" noTextEdit="1"/>
          </p:cNvSpPr>
          <p:nvPr>
            <p:ph type="sldImg"/>
          </p:nvPr>
        </p:nvSpPr>
        <p:spPr>
          <a:ln/>
        </p:spPr>
      </p:sp>
      <p:sp>
        <p:nvSpPr>
          <p:cNvPr id="156676"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5184284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15F59032-4CC8-49AA-B921-0985818A4A6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87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46435" name="Rectangle 2"/>
          <p:cNvSpPr>
            <a:spLocks noGrp="1" noRot="1" noChangeAspect="1" noChangeArrowheads="1" noTextEdit="1"/>
          </p:cNvSpPr>
          <p:nvPr>
            <p:ph type="sldImg"/>
          </p:nvPr>
        </p:nvSpPr>
        <p:spPr>
          <a:ln/>
        </p:spPr>
      </p:sp>
      <p:sp>
        <p:nvSpPr>
          <p:cNvPr id="146436"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0251451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4BB37812-7A60-4D4D-B158-CDF22B62669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88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47459" name="Rectangle 2"/>
          <p:cNvSpPr>
            <a:spLocks noGrp="1" noRot="1" noChangeAspect="1" noChangeArrowheads="1" noTextEdit="1"/>
          </p:cNvSpPr>
          <p:nvPr>
            <p:ph type="sldImg"/>
          </p:nvPr>
        </p:nvSpPr>
        <p:spPr>
          <a:ln/>
        </p:spPr>
      </p:sp>
      <p:sp>
        <p:nvSpPr>
          <p:cNvPr id="147460"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0622821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3988388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12</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57712565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522037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790551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37609628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86090061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92139675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1E4AA371-DF05-42FF-99C9-D54AF61A2C5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95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73059" name="Rectangle 2"/>
          <p:cNvSpPr>
            <a:spLocks noGrp="1" noRot="1" noChangeAspect="1" noChangeArrowheads="1" noTextEdit="1"/>
          </p:cNvSpPr>
          <p:nvPr>
            <p:ph type="sldImg"/>
          </p:nvPr>
        </p:nvSpPr>
        <p:spPr>
          <a:ln/>
        </p:spPr>
      </p:sp>
      <p:sp>
        <p:nvSpPr>
          <p:cNvPr id="1730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5322404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96</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09820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18</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6915242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19</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428943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24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796371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628948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1670641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3777979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39038266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21939462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603809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2676557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4099824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9655014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766743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64434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24856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7441829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5092166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801137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076152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6435762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4296396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77702623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9978657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420426074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237249530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5975151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5325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43245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2/17/22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258965329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2/17/22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7470908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2/17/22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60726478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2/17/22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164851611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1"/>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93467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2/17/22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001351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4522209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8"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6"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30606105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1958486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45748252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46029811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9700976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89112298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86932526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765389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2/17/22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5883502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1"/>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867843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8313325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95358794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8"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6"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42690485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58395440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429338367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9850659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08418771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780425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2/17/22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57369027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61925174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31874492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C5F74-182E-BB48-8D2B-07C712E12C13}"/>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47CEE657-005A-474E-9EFB-2A7FC162D03E}"/>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6439296E-6C75-E244-8E26-09C724B5EE07}"/>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5" name="Footer Placeholder 4">
            <a:extLst>
              <a:ext uri="{FF2B5EF4-FFF2-40B4-BE49-F238E27FC236}">
                <a16:creationId xmlns:a16="http://schemas.microsoft.com/office/drawing/2014/main" id="{8145E010-FD79-A640-AF78-35E57754B7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2875C-49E3-0748-9DD7-E70261BF25B3}"/>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05206168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10631-AF79-CB4F-8027-E06275735D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EBB81B-56D3-6149-BE5A-B00FBE9E34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6F13A-7E39-0443-AD3F-36E43E3FD6B7}"/>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5" name="Footer Placeholder 4">
            <a:extLst>
              <a:ext uri="{FF2B5EF4-FFF2-40B4-BE49-F238E27FC236}">
                <a16:creationId xmlns:a16="http://schemas.microsoft.com/office/drawing/2014/main" id="{186BA85F-3A2A-B94E-B0B8-C577153721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79DC4E-0554-5A47-997D-B0D36D69A946}"/>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92627037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0932A-7049-E244-A552-A089DD94ECB4}"/>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E7F1626F-7D9A-F14F-80C0-7FE675B2ABD2}"/>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F2512E-0E2D-C941-8FAF-6C055152631A}"/>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5" name="Footer Placeholder 4">
            <a:extLst>
              <a:ext uri="{FF2B5EF4-FFF2-40B4-BE49-F238E27FC236}">
                <a16:creationId xmlns:a16="http://schemas.microsoft.com/office/drawing/2014/main" id="{20631E45-73B4-6747-B321-2E483BC27A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03C89F-D861-0C40-B76D-AD82020CC652}"/>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90475513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89384-B21C-FE4D-B186-D2DE01D131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0F0ACB-00E0-EA44-94F9-907CF0B18AA1}"/>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681A74-F708-A543-8461-8E2A496FD972}"/>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D3DD59-2E86-404C-AD21-964509446B09}"/>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6" name="Footer Placeholder 5">
            <a:extLst>
              <a:ext uri="{FF2B5EF4-FFF2-40B4-BE49-F238E27FC236}">
                <a16:creationId xmlns:a16="http://schemas.microsoft.com/office/drawing/2014/main" id="{2D55D805-E7AB-BF4F-8169-0FE381DD1C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1CBC66-E29D-5348-B1E0-A7385E028D30}"/>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252299413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B1853-E1D5-5248-81D4-129C121D82AA}"/>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10A29E33-962E-3D4C-A91F-B6ED4711EBF9}"/>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E5F8A5D9-84B1-B243-A7E5-60B88515BB1D}"/>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7EDEFD-C894-3844-8E69-BD2106E16B6B}"/>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561FCC94-A239-BC4E-A4D2-3BD1F10D7798}"/>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7C9834-4B66-5A46-AEC1-634718082224}"/>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8" name="Footer Placeholder 7">
            <a:extLst>
              <a:ext uri="{FF2B5EF4-FFF2-40B4-BE49-F238E27FC236}">
                <a16:creationId xmlns:a16="http://schemas.microsoft.com/office/drawing/2014/main" id="{20231009-6D5E-9546-AA2F-623451B457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3EF0D9-3C1D-C545-9699-F4B493874FE4}"/>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8317911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A3C9F-7D12-3545-960E-705A57668C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E2C850-D872-A241-B2B2-7623EF39B3D0}"/>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4" name="Footer Placeholder 3">
            <a:extLst>
              <a:ext uri="{FF2B5EF4-FFF2-40B4-BE49-F238E27FC236}">
                <a16:creationId xmlns:a16="http://schemas.microsoft.com/office/drawing/2014/main" id="{726ADEAC-2CB6-1D4C-A1DB-89C644319E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CB009C-E6AF-8948-BA86-4D21DC6559D9}"/>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84679064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53CC0B-231A-5D4C-B50C-6990FC9FCC0A}"/>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3" name="Footer Placeholder 2">
            <a:extLst>
              <a:ext uri="{FF2B5EF4-FFF2-40B4-BE49-F238E27FC236}">
                <a16:creationId xmlns:a16="http://schemas.microsoft.com/office/drawing/2014/main" id="{02100CFF-A594-B745-B588-F3BA499A09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9C5C5C-C143-EF48-8332-547B11A90485}"/>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1683948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2/17/22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E3709-8557-4441-B9CA-E8FD675B992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7DD687A9-E73C-3046-B5A2-336EFB280F33}"/>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2394F4-5E37-0543-873C-271313317AE0}"/>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5BDEB37B-D0FF-554C-9132-939DF04067CB}"/>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6" name="Footer Placeholder 5">
            <a:extLst>
              <a:ext uri="{FF2B5EF4-FFF2-40B4-BE49-F238E27FC236}">
                <a16:creationId xmlns:a16="http://schemas.microsoft.com/office/drawing/2014/main" id="{69564E33-7C3A-AC43-852C-741F78E477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CC0865-940A-904D-B9AC-0CA643A76421}"/>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10345469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98B4C-CA29-F543-9801-B1496CEFFC6C}"/>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D1A5EBE1-24FC-C94E-AA4B-9001408B2E14}"/>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9662E6E6-6F35-EC4F-945E-68E3AE21B094}"/>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7768D57-A3B5-A143-B9A5-1CF5731F6479}"/>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6" name="Footer Placeholder 5">
            <a:extLst>
              <a:ext uri="{FF2B5EF4-FFF2-40B4-BE49-F238E27FC236}">
                <a16:creationId xmlns:a16="http://schemas.microsoft.com/office/drawing/2014/main" id="{98737337-B90D-8C44-A277-4C9650A062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042EDE-4632-9A4D-A4A2-3C40F6CCFC15}"/>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47565803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8CFB4-D588-DB43-8329-CFBC4B02A6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E655D7A-9D50-4C45-9864-6D30EB671F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80838A-5656-124D-8BF3-1E949074F2B0}"/>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5" name="Footer Placeholder 4">
            <a:extLst>
              <a:ext uri="{FF2B5EF4-FFF2-40B4-BE49-F238E27FC236}">
                <a16:creationId xmlns:a16="http://schemas.microsoft.com/office/drawing/2014/main" id="{7480D81D-7136-304C-AF23-CB01D64047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4EAC51-11C7-CB48-B714-9A51BD23FD2D}"/>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415134469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1508CC-25B8-724E-A485-267836A2749D}"/>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C475C5-878A-7448-B7EA-5D1929BC113F}"/>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3A597D-3E63-F34A-85AD-6926329098E8}"/>
              </a:ext>
            </a:extLst>
          </p:cNvPr>
          <p:cNvSpPr>
            <a:spLocks noGrp="1"/>
          </p:cNvSpPr>
          <p:nvPr>
            <p:ph type="dt" sz="half" idx="10"/>
          </p:nvPr>
        </p:nvSpPr>
        <p:spPr/>
        <p:txBody>
          <a:bodyPr/>
          <a:lstStyle/>
          <a:p>
            <a:fld id="{5930C750-AE18-EC43-9491-942A17C3900E}" type="datetimeFigureOut">
              <a:rPr lang="en-US" smtClean="0"/>
              <a:t>2/17/22</a:t>
            </a:fld>
            <a:endParaRPr lang="en-US"/>
          </a:p>
        </p:txBody>
      </p:sp>
      <p:sp>
        <p:nvSpPr>
          <p:cNvPr id="5" name="Footer Placeholder 4">
            <a:extLst>
              <a:ext uri="{FF2B5EF4-FFF2-40B4-BE49-F238E27FC236}">
                <a16:creationId xmlns:a16="http://schemas.microsoft.com/office/drawing/2014/main" id="{7ABA5C80-A328-A84B-A792-F52A97DE38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B1AD0C-13B0-7A45-8437-962E89F02FC8}"/>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98364406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4385896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88096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13965567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52779926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393415075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464320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4901394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78859964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40799466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419478167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11545214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12397476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55932459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FE4AA2B4-1FA6-4C6A-BBB5-ECD85F1DBCB4}"/>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DD1855DD-42F7-4673-8C8A-FABC1C3C1B43}"/>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AC49C3D8-E326-414D-BA9C-243E694C011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4156"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46446971"/>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marL="257175" indent="-257175">
              <a:buSzPct val="120000"/>
              <a:buFont typeface="Wingdings" panose="05000000000000000000" pitchFamily="2" charset="2"/>
              <a:buChar char="§"/>
              <a:defRPr/>
            </a:lvl1pPr>
            <a:lvl2pPr marL="600075" indent="-257175">
              <a:buSzPct val="110000"/>
              <a:buFont typeface="Arial" panose="020B0604020202020204" pitchFamily="34" charset="0"/>
              <a:buChar char="•"/>
              <a:defRPr/>
            </a:lvl2pPr>
            <a:lvl3pPr marL="814388" indent="-171450">
              <a:buFont typeface="Wingdings" panose="05000000000000000000" pitchFamily="2" charset="2"/>
              <a:buChar char="§"/>
              <a:defRPr/>
            </a:lvl3pPr>
            <a:lvl4pPr marL="1071563" indent="-171450">
              <a:buFont typeface="Arial" panose="020B0604020202020204" pitchFamily="34" charset="0"/>
              <a:buChar char="•"/>
              <a:defRPr/>
            </a:lvl4pPr>
            <a:lvl5pPr marL="1328738" indent="-17145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id="{0FE2AF77-2F8F-413B-811B-93BB032E7234}"/>
              </a:ext>
            </a:extLst>
          </p:cNvPr>
          <p:cNvSpPr>
            <a:spLocks noGrp="1" noChangeArrowheads="1"/>
          </p:cNvSpPr>
          <p:nvPr>
            <p:ph type="sldNum" sz="quarter" idx="10"/>
          </p:nvPr>
        </p:nvSpPr>
        <p:spPr>
          <a:xfrm>
            <a:off x="6570663" y="4692899"/>
            <a:ext cx="1905000" cy="342900"/>
          </a:xfrm>
          <a:ln/>
        </p:spPr>
        <p:txBody>
          <a:bodyPr/>
          <a:lstStyle>
            <a:lvl1pPr>
              <a:defRPr/>
            </a:lvl1pPr>
          </a:lstStyle>
          <a:p>
            <a:pPr>
              <a:defRPr/>
            </a:pPr>
            <a:fld id="{CED84508-4F00-4F0B-AACD-78A429CB4E5F}" type="slidenum">
              <a:rPr lang="en-US" altLang="en-US"/>
              <a:pPr>
                <a:defRPr/>
              </a:pPr>
              <a:t>‹#›</a:t>
            </a:fld>
            <a:endParaRPr lang="en-US" altLang="en-US"/>
          </a:p>
        </p:txBody>
      </p:sp>
    </p:spTree>
    <p:extLst>
      <p:ext uri="{BB962C8B-B14F-4D97-AF65-F5344CB8AC3E}">
        <p14:creationId xmlns:p14="http://schemas.microsoft.com/office/powerpoint/2010/main" val="300262095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A5E12E5A-52A0-49A3-90D9-67F6A8904EB6}"/>
              </a:ext>
            </a:extLst>
          </p:cNvPr>
          <p:cNvSpPr>
            <a:spLocks noGrp="1" noChangeArrowheads="1"/>
          </p:cNvSpPr>
          <p:nvPr>
            <p:ph type="sldNum" sz="quarter" idx="10"/>
          </p:nvPr>
        </p:nvSpPr>
        <p:spPr>
          <a:ln/>
        </p:spPr>
        <p:txBody>
          <a:bodyPr/>
          <a:lstStyle>
            <a:lvl1pPr>
              <a:defRPr/>
            </a:lvl1pPr>
          </a:lstStyle>
          <a:p>
            <a:pPr>
              <a:defRPr/>
            </a:pPr>
            <a:fld id="{0E9D96D1-8274-4B5D-8DFC-F883A6F14658}" type="slidenum">
              <a:rPr lang="en-US" altLang="en-US"/>
              <a:pPr>
                <a:defRPr/>
              </a:pPr>
              <a:t>‹#›</a:t>
            </a:fld>
            <a:endParaRPr lang="en-US" altLang="en-US"/>
          </a:p>
        </p:txBody>
      </p:sp>
    </p:spTree>
    <p:extLst>
      <p:ext uri="{BB962C8B-B14F-4D97-AF65-F5344CB8AC3E}">
        <p14:creationId xmlns:p14="http://schemas.microsoft.com/office/powerpoint/2010/main" val="42577174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59F38EDD-F66A-45D6-8FD3-616B47D50948}"/>
              </a:ext>
            </a:extLst>
          </p:cNvPr>
          <p:cNvSpPr>
            <a:spLocks noGrp="1" noChangeArrowheads="1"/>
          </p:cNvSpPr>
          <p:nvPr>
            <p:ph type="sldNum" sz="quarter" idx="10"/>
          </p:nvPr>
        </p:nvSpPr>
        <p:spPr>
          <a:ln/>
        </p:spPr>
        <p:txBody>
          <a:bodyPr/>
          <a:lstStyle>
            <a:lvl1pPr>
              <a:defRPr/>
            </a:lvl1pPr>
          </a:lstStyle>
          <a:p>
            <a:pPr>
              <a:defRPr/>
            </a:pPr>
            <a:fld id="{11AFD2D0-2B20-464D-B9A5-A4F8EFBB301A}" type="slidenum">
              <a:rPr lang="en-US" altLang="en-US"/>
              <a:pPr>
                <a:defRPr/>
              </a:pPr>
              <a:t>‹#›</a:t>
            </a:fld>
            <a:endParaRPr lang="en-US" altLang="en-US"/>
          </a:p>
        </p:txBody>
      </p:sp>
    </p:spTree>
    <p:extLst>
      <p:ext uri="{BB962C8B-B14F-4D97-AF65-F5344CB8AC3E}">
        <p14:creationId xmlns:p14="http://schemas.microsoft.com/office/powerpoint/2010/main" val="2222851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834260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C9AEAD15-CC4E-4DDB-BCB4-BFD6B09414E4}"/>
              </a:ext>
            </a:extLst>
          </p:cNvPr>
          <p:cNvSpPr>
            <a:spLocks noGrp="1" noChangeArrowheads="1"/>
          </p:cNvSpPr>
          <p:nvPr>
            <p:ph type="sldNum" sz="quarter" idx="10"/>
          </p:nvPr>
        </p:nvSpPr>
        <p:spPr>
          <a:ln/>
        </p:spPr>
        <p:txBody>
          <a:bodyPr/>
          <a:lstStyle>
            <a:lvl1pPr>
              <a:defRPr/>
            </a:lvl1pPr>
          </a:lstStyle>
          <a:p>
            <a:pPr>
              <a:defRPr/>
            </a:pPr>
            <a:fld id="{CC32850B-7953-43C3-84E7-6C4CDDE3446E}" type="slidenum">
              <a:rPr lang="en-US" altLang="en-US"/>
              <a:pPr>
                <a:defRPr/>
              </a:pPr>
              <a:t>‹#›</a:t>
            </a:fld>
            <a:endParaRPr lang="en-US" altLang="en-US"/>
          </a:p>
        </p:txBody>
      </p:sp>
    </p:spTree>
    <p:extLst>
      <p:ext uri="{BB962C8B-B14F-4D97-AF65-F5344CB8AC3E}">
        <p14:creationId xmlns:p14="http://schemas.microsoft.com/office/powerpoint/2010/main" val="302200786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6290DBB-0BCD-459F-8E4F-FA120878EA0D}"/>
              </a:ext>
            </a:extLst>
          </p:cNvPr>
          <p:cNvSpPr>
            <a:spLocks noGrp="1" noChangeArrowheads="1"/>
          </p:cNvSpPr>
          <p:nvPr>
            <p:ph type="sldNum" sz="quarter" idx="10"/>
          </p:nvPr>
        </p:nvSpPr>
        <p:spPr>
          <a:ln/>
        </p:spPr>
        <p:txBody>
          <a:bodyPr/>
          <a:lstStyle>
            <a:lvl1pPr>
              <a:defRPr/>
            </a:lvl1pPr>
          </a:lstStyle>
          <a:p>
            <a:pPr>
              <a:defRPr/>
            </a:pPr>
            <a:fld id="{B6589094-62D5-4D43-96BD-D3CB3B0121DA}" type="slidenum">
              <a:rPr lang="en-US" altLang="en-US"/>
              <a:pPr>
                <a:defRPr/>
              </a:pPr>
              <a:t>‹#›</a:t>
            </a:fld>
            <a:endParaRPr lang="en-US" altLang="en-US"/>
          </a:p>
        </p:txBody>
      </p:sp>
    </p:spTree>
    <p:extLst>
      <p:ext uri="{BB962C8B-B14F-4D97-AF65-F5344CB8AC3E}">
        <p14:creationId xmlns:p14="http://schemas.microsoft.com/office/powerpoint/2010/main" val="164332281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FEF0AAB0-38F5-434C-B2C0-AABEF56E6D3C}"/>
              </a:ext>
            </a:extLst>
          </p:cNvPr>
          <p:cNvSpPr>
            <a:spLocks noGrp="1" noChangeArrowheads="1"/>
          </p:cNvSpPr>
          <p:nvPr>
            <p:ph type="sldNum" sz="quarter" idx="10"/>
          </p:nvPr>
        </p:nvSpPr>
        <p:spPr>
          <a:ln/>
        </p:spPr>
        <p:txBody>
          <a:bodyPr/>
          <a:lstStyle>
            <a:lvl1pPr>
              <a:defRPr/>
            </a:lvl1pPr>
          </a:lstStyle>
          <a:p>
            <a:pPr>
              <a:defRPr/>
            </a:pPr>
            <a:fld id="{B580F6F2-DE47-4EBC-8416-864F9C93A553}" type="slidenum">
              <a:rPr lang="en-US" altLang="en-US"/>
              <a:pPr>
                <a:defRPr/>
              </a:pPr>
              <a:t>‹#›</a:t>
            </a:fld>
            <a:endParaRPr lang="en-US" altLang="en-US"/>
          </a:p>
        </p:txBody>
      </p:sp>
    </p:spTree>
    <p:extLst>
      <p:ext uri="{BB962C8B-B14F-4D97-AF65-F5344CB8AC3E}">
        <p14:creationId xmlns:p14="http://schemas.microsoft.com/office/powerpoint/2010/main" val="279642236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C219F498-DC72-46C9-809D-A3E9B9733C90}"/>
              </a:ext>
            </a:extLst>
          </p:cNvPr>
          <p:cNvSpPr>
            <a:spLocks noGrp="1" noChangeArrowheads="1"/>
          </p:cNvSpPr>
          <p:nvPr>
            <p:ph type="sldNum" sz="quarter" idx="10"/>
          </p:nvPr>
        </p:nvSpPr>
        <p:spPr>
          <a:ln/>
        </p:spPr>
        <p:txBody>
          <a:bodyPr/>
          <a:lstStyle>
            <a:lvl1pPr>
              <a:defRPr/>
            </a:lvl1pPr>
          </a:lstStyle>
          <a:p>
            <a:pPr>
              <a:defRPr/>
            </a:pPr>
            <a:fld id="{B0BC50A1-0700-4943-9F0D-0C1C7AD36C56}" type="slidenum">
              <a:rPr lang="en-US" altLang="en-US"/>
              <a:pPr>
                <a:defRPr/>
              </a:pPr>
              <a:t>‹#›</a:t>
            </a:fld>
            <a:endParaRPr lang="en-US" altLang="en-US"/>
          </a:p>
        </p:txBody>
      </p:sp>
    </p:spTree>
    <p:extLst>
      <p:ext uri="{BB962C8B-B14F-4D97-AF65-F5344CB8AC3E}">
        <p14:creationId xmlns:p14="http://schemas.microsoft.com/office/powerpoint/2010/main" val="192325876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14A3BEA6-AB75-48BD-9865-B5CCFF6E4725}"/>
              </a:ext>
            </a:extLst>
          </p:cNvPr>
          <p:cNvSpPr>
            <a:spLocks noGrp="1" noChangeArrowheads="1"/>
          </p:cNvSpPr>
          <p:nvPr>
            <p:ph type="sldNum" sz="quarter" idx="10"/>
          </p:nvPr>
        </p:nvSpPr>
        <p:spPr>
          <a:ln/>
        </p:spPr>
        <p:txBody>
          <a:bodyPr/>
          <a:lstStyle>
            <a:lvl1pPr>
              <a:defRPr/>
            </a:lvl1pPr>
          </a:lstStyle>
          <a:p>
            <a:pPr>
              <a:defRPr/>
            </a:pPr>
            <a:fld id="{72C02FA7-47FF-4F4C-9EE7-33C697A225AB}" type="slidenum">
              <a:rPr lang="en-US" altLang="en-US"/>
              <a:pPr>
                <a:defRPr/>
              </a:pPr>
              <a:t>‹#›</a:t>
            </a:fld>
            <a:endParaRPr lang="en-US" altLang="en-US"/>
          </a:p>
        </p:txBody>
      </p:sp>
    </p:spTree>
    <p:extLst>
      <p:ext uri="{BB962C8B-B14F-4D97-AF65-F5344CB8AC3E}">
        <p14:creationId xmlns:p14="http://schemas.microsoft.com/office/powerpoint/2010/main" val="217668520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id="{5D59350B-1AE9-4A98-9789-0A3801BD2D02}"/>
              </a:ext>
            </a:extLst>
          </p:cNvPr>
          <p:cNvSpPr>
            <a:spLocks noGrp="1" noChangeArrowheads="1"/>
          </p:cNvSpPr>
          <p:nvPr>
            <p:ph type="sldNum" sz="quarter" idx="10"/>
          </p:nvPr>
        </p:nvSpPr>
        <p:spPr>
          <a:ln/>
        </p:spPr>
        <p:txBody>
          <a:bodyPr/>
          <a:lstStyle>
            <a:lvl1pPr>
              <a:defRPr/>
            </a:lvl1pPr>
          </a:lstStyle>
          <a:p>
            <a:pPr>
              <a:defRPr/>
            </a:pPr>
            <a:fld id="{3B8A592D-06D1-4335-9885-C76101E98296}" type="slidenum">
              <a:rPr lang="en-US" altLang="en-US"/>
              <a:pPr>
                <a:defRPr/>
              </a:pPr>
              <a:t>‹#›</a:t>
            </a:fld>
            <a:endParaRPr lang="en-US" altLang="en-US"/>
          </a:p>
        </p:txBody>
      </p:sp>
    </p:spTree>
    <p:extLst>
      <p:ext uri="{BB962C8B-B14F-4D97-AF65-F5344CB8AC3E}">
        <p14:creationId xmlns:p14="http://schemas.microsoft.com/office/powerpoint/2010/main" val="1077701271"/>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04B28524-8AC4-4458-AAD1-C4223972BCE3}"/>
              </a:ext>
            </a:extLst>
          </p:cNvPr>
          <p:cNvSpPr>
            <a:spLocks noGrp="1" noChangeArrowheads="1"/>
          </p:cNvSpPr>
          <p:nvPr>
            <p:ph type="sldNum" sz="quarter" idx="10"/>
          </p:nvPr>
        </p:nvSpPr>
        <p:spPr>
          <a:ln/>
        </p:spPr>
        <p:txBody>
          <a:bodyPr/>
          <a:lstStyle>
            <a:lvl1pPr>
              <a:defRPr/>
            </a:lvl1pPr>
          </a:lstStyle>
          <a:p>
            <a:pPr>
              <a:defRPr/>
            </a:pPr>
            <a:fld id="{A7C5E8B3-FD31-41B6-9315-34F8ECD716C8}" type="slidenum">
              <a:rPr lang="en-US" altLang="en-US"/>
              <a:pPr>
                <a:defRPr/>
              </a:pPr>
              <a:t>‹#›</a:t>
            </a:fld>
            <a:endParaRPr lang="en-US" altLang="en-US"/>
          </a:p>
        </p:txBody>
      </p:sp>
    </p:spTree>
    <p:extLst>
      <p:ext uri="{BB962C8B-B14F-4D97-AF65-F5344CB8AC3E}">
        <p14:creationId xmlns:p14="http://schemas.microsoft.com/office/powerpoint/2010/main" val="135816306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12F6940A-5EB3-4E43-837D-85F46C6F6DE5}"/>
              </a:ext>
            </a:extLst>
          </p:cNvPr>
          <p:cNvSpPr>
            <a:spLocks noGrp="1" noChangeArrowheads="1"/>
          </p:cNvSpPr>
          <p:nvPr>
            <p:ph type="sldNum" sz="quarter" idx="10"/>
          </p:nvPr>
        </p:nvSpPr>
        <p:spPr>
          <a:ln/>
        </p:spPr>
        <p:txBody>
          <a:bodyPr/>
          <a:lstStyle>
            <a:lvl1pPr>
              <a:defRPr/>
            </a:lvl1pPr>
          </a:lstStyle>
          <a:p>
            <a:pPr>
              <a:defRPr/>
            </a:pPr>
            <a:fld id="{9204979C-6AB0-44D1-9772-4F19E45F1086}" type="slidenum">
              <a:rPr lang="en-US" altLang="en-US"/>
              <a:pPr>
                <a:defRPr/>
              </a:pPr>
              <a:t>‹#›</a:t>
            </a:fld>
            <a:endParaRPr lang="en-US" altLang="en-US"/>
          </a:p>
        </p:txBody>
      </p:sp>
    </p:spTree>
    <p:extLst>
      <p:ext uri="{BB962C8B-B14F-4D97-AF65-F5344CB8AC3E}">
        <p14:creationId xmlns:p14="http://schemas.microsoft.com/office/powerpoint/2010/main" val="3265079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image" Target="../media/image2.jpeg"/></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5" Type="http://schemas.openxmlformats.org/officeDocument/2006/relationships/slideLayout" Target="../slideLayouts/slideLayout36.xml"/><Relationship Id="rId4" Type="http://schemas.openxmlformats.org/officeDocument/2006/relationships/slideLayout" Target="../slideLayouts/slideLayout35.xml"/><Relationship Id="rId9" Type="http://schemas.openxmlformats.org/officeDocument/2006/relationships/image" Target="../media/image1.emf"/></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theme" Target="../theme/theme5.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image" Target="../media/image2.jpe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theme" Target="../theme/theme6.xml"/><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0" Type="http://schemas.openxmlformats.org/officeDocument/2006/relationships/slideLayout" Target="../slideLayouts/slideLayout60.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image" Target="../media/image2.jpe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0.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theme" Target="../theme/theme7.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1.xml"/><Relationship Id="rId13" Type="http://schemas.openxmlformats.org/officeDocument/2006/relationships/theme" Target="../theme/theme8.xml"/><Relationship Id="rId3" Type="http://schemas.openxmlformats.org/officeDocument/2006/relationships/slideLayout" Target="../slideLayouts/slideLayout76.xml"/><Relationship Id="rId7" Type="http://schemas.openxmlformats.org/officeDocument/2006/relationships/slideLayout" Target="../slideLayouts/slideLayout80.xml"/><Relationship Id="rId12" Type="http://schemas.openxmlformats.org/officeDocument/2006/relationships/slideLayout" Target="../slideLayouts/slideLayout85.xml"/><Relationship Id="rId2" Type="http://schemas.openxmlformats.org/officeDocument/2006/relationships/slideLayout" Target="../slideLayouts/slideLayout75.xml"/><Relationship Id="rId1" Type="http://schemas.openxmlformats.org/officeDocument/2006/relationships/slideLayout" Target="../slideLayouts/slideLayout74.xml"/><Relationship Id="rId6" Type="http://schemas.openxmlformats.org/officeDocument/2006/relationships/slideLayout" Target="../slideLayouts/slideLayout79.xml"/><Relationship Id="rId11" Type="http://schemas.openxmlformats.org/officeDocument/2006/relationships/slideLayout" Target="../slideLayouts/slideLayout84.xml"/><Relationship Id="rId5" Type="http://schemas.openxmlformats.org/officeDocument/2006/relationships/slideLayout" Target="../slideLayouts/slideLayout78.xml"/><Relationship Id="rId10" Type="http://schemas.openxmlformats.org/officeDocument/2006/relationships/slideLayout" Target="../slideLayouts/slideLayout83.xml"/><Relationship Id="rId4" Type="http://schemas.openxmlformats.org/officeDocument/2006/relationships/slideLayout" Target="../slideLayouts/slideLayout77.xml"/><Relationship Id="rId9" Type="http://schemas.openxmlformats.org/officeDocument/2006/relationships/slideLayout" Target="../slideLayouts/slideLayout82.xml"/><Relationship Id="rId14" Type="http://schemas.openxmlformats.org/officeDocument/2006/relationships/image" Target="../media/image2.jpe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theme" Target="../theme/theme9.xml"/><Relationship Id="rId3" Type="http://schemas.openxmlformats.org/officeDocument/2006/relationships/slideLayout" Target="../slideLayouts/slideLayout88.xml"/><Relationship Id="rId7" Type="http://schemas.openxmlformats.org/officeDocument/2006/relationships/slideLayout" Target="../slideLayouts/slideLayout92.xml"/><Relationship Id="rId12" Type="http://schemas.openxmlformats.org/officeDocument/2006/relationships/slideLayout" Target="../slideLayouts/slideLayout97.xml"/><Relationship Id="rId2" Type="http://schemas.openxmlformats.org/officeDocument/2006/relationships/slideLayout" Target="../slideLayouts/slideLayout87.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slideLayout" Target="../slideLayouts/slideLayout96.xml"/><Relationship Id="rId5" Type="http://schemas.openxmlformats.org/officeDocument/2006/relationships/slideLayout" Target="../slideLayouts/slideLayout90.xml"/><Relationship Id="rId10" Type="http://schemas.openxmlformats.org/officeDocument/2006/relationships/slideLayout" Target="../slideLayouts/slideLayout95.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pic>
        <p:nvPicPr>
          <p:cNvPr id="12" name="Picture 10"/>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97055591"/>
      </p:ext>
    </p:extLst>
  </p:cSld>
  <p:clrMap bg1="lt1" tx1="dk1" bg2="lt2" tx2="dk2" accent1="accent1" accent2="accent2" accent3="accent3" accent4="accent4" accent5="accent5" accent6="accent6" hlink="hlink" folHlink="folHlink"/>
  <p:sldLayoutIdLst>
    <p:sldLayoutId id="2147493632" r:id="rId1"/>
    <p:sldLayoutId id="2147493633" r:id="rId2"/>
    <p:sldLayoutId id="2147493634" r:id="rId3"/>
    <p:sldLayoutId id="2147493635" r:id="rId4"/>
    <p:sldLayoutId id="2147493636" r:id="rId5"/>
    <p:sldLayoutId id="2147493637" r:id="rId6"/>
    <p:sldLayoutId id="2147493638" r:id="rId7"/>
    <p:sldLayoutId id="2147493639" r:id="rId8"/>
    <p:sldLayoutId id="2147493640" r:id="rId9"/>
    <p:sldLayoutId id="2147493641" r:id="rId10"/>
    <p:sldLayoutId id="2147493642" r:id="rId11"/>
    <p:sldLayoutId id="214749364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91552595"/>
      </p:ext>
    </p:extLst>
  </p:cSld>
  <p:clrMap bg1="lt1" tx1="dk1" bg2="lt2" tx2="dk2" accent1="accent1" accent2="accent2" accent3="accent3" accent4="accent4" accent5="accent5" accent6="accent6" hlink="hlink" folHlink="folHlink"/>
  <p:sldLayoutIdLst>
    <p:sldLayoutId id="2147493654" r:id="rId1"/>
    <p:sldLayoutId id="2147493655" r:id="rId2"/>
    <p:sldLayoutId id="2147493656" r:id="rId3"/>
    <p:sldLayoutId id="2147493657" r:id="rId4"/>
    <p:sldLayoutId id="2147493658" r:id="rId5"/>
    <p:sldLayoutId id="2147493659" r:id="rId6"/>
    <p:sldLayoutId id="2147493660" r:id="rId7"/>
    <p:sldLayoutId id="2147493661" r:id="rId8"/>
    <p:sldLayoutId id="2147493662" r:id="rId9"/>
    <p:sldLayoutId id="2147493663" r:id="rId10"/>
    <p:sldLayoutId id="2147493664" r:id="rId11"/>
    <p:sldLayoutId id="2147493665"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Introduction to Databases (F21): Lecture 5: ER, Relational, SQL (IV)</a:t>
            </a:r>
            <a:r>
              <a:rPr lang="en-US" altLang="en-US" sz="1050" i="1" baseline="0" dirty="0">
                <a:solidFill>
                  <a:schemeClr val="bg1"/>
                </a:solidFill>
              </a:rPr>
              <a:t>		</a:t>
            </a:r>
            <a:r>
              <a:rPr lang="de-DE" altLang="en-US" sz="1050" i="1" dirty="0">
                <a:solidFill>
                  <a:schemeClr val="bg1"/>
                </a:solidFill>
              </a:rPr>
              <a:t>© Donald F. Ferguson, 2021</a:t>
            </a:r>
            <a:endParaRPr lang="en-US" altLang="en-US" sz="1050" i="1" dirty="0">
              <a:solidFill>
                <a:schemeClr val="bg1"/>
              </a:solidFill>
            </a:endParaRPr>
          </a:p>
        </p:txBody>
      </p:sp>
      <p:pic>
        <p:nvPicPr>
          <p:cNvPr id="12" name="Picture 10"/>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2927352474"/>
      </p:ext>
    </p:extLst>
  </p:cSld>
  <p:clrMap bg1="lt1" tx1="dk1" bg2="lt2" tx2="dk2" accent1="accent1" accent2="accent2" accent3="accent3" accent4="accent4" accent5="accent5" accent6="accent6" hlink="hlink" folHlink="folHlink"/>
  <p:sldLayoutIdLst>
    <p:sldLayoutId id="2147493667" r:id="rId1"/>
    <p:sldLayoutId id="2147493668" r:id="rId2"/>
    <p:sldLayoutId id="2147493669" r:id="rId3"/>
    <p:sldLayoutId id="2147493670" r:id="rId4"/>
    <p:sldLayoutId id="2147493671" r:id="rId5"/>
    <p:sldLayoutId id="2147493672" r:id="rId6"/>
    <p:sldLayoutId id="2147493673" r:id="rId7"/>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7559" y="820342"/>
            <a:ext cx="772810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5"/>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5"/>
            <a:ext cx="381836"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4.</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1" y="4960145"/>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5"/>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sz="1350"/>
          </a:p>
        </p:txBody>
      </p:sp>
      <p:pic>
        <p:nvPicPr>
          <p:cNvPr id="10" name="Picture 8" descr="Cover-6Ed"/>
          <p:cNvPicPr>
            <a:picLocks noChangeAspect="1" noChangeArrowheads="1"/>
          </p:cNvPicPr>
          <p:nvPr userDrawn="1"/>
        </p:nvPicPr>
        <p:blipFill>
          <a:blip r:embed="rId14"/>
          <a:stretch>
            <a:fillRect/>
          </a:stretch>
        </p:blipFill>
        <p:spPr bwMode="auto">
          <a:xfrm>
            <a:off x="5547"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00078187"/>
      </p:ext>
    </p:extLst>
  </p:cSld>
  <p:clrMap bg1="lt1" tx1="dk1" bg2="lt2" tx2="dk2" accent1="accent1" accent2="accent2" accent3="accent3" accent4="accent4" accent5="accent5" accent6="accent6" hlink="hlink" folHlink="folHlink"/>
  <p:sldLayoutIdLst>
    <p:sldLayoutId id="2147493675" r:id="rId1"/>
    <p:sldLayoutId id="2147493676" r:id="rId2"/>
    <p:sldLayoutId id="2147493677" r:id="rId3"/>
    <p:sldLayoutId id="2147493678" r:id="rId4"/>
    <p:sldLayoutId id="2147493679" r:id="rId5"/>
    <p:sldLayoutId id="2147493680" r:id="rId6"/>
    <p:sldLayoutId id="2147493681" r:id="rId7"/>
    <p:sldLayoutId id="2147493682" r:id="rId8"/>
    <p:sldLayoutId id="2147493683" r:id="rId9"/>
    <p:sldLayoutId id="2147493684" r:id="rId10"/>
    <p:sldLayoutId id="2147493685" r:id="rId11"/>
    <p:sldLayoutId id="214749368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5"/>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5"/>
            <a:ext cx="381836"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1" y="4960145"/>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5"/>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sz="1350"/>
          </a:p>
        </p:txBody>
      </p:sp>
      <p:pic>
        <p:nvPicPr>
          <p:cNvPr id="10" name="Picture 8" descr="Cover-6Ed"/>
          <p:cNvPicPr>
            <a:picLocks noChangeAspect="1" noChangeArrowheads="1"/>
          </p:cNvPicPr>
          <p:nvPr userDrawn="1"/>
        </p:nvPicPr>
        <p:blipFill>
          <a:blip r:embed="rId14"/>
          <a:stretch>
            <a:fillRect/>
          </a:stretch>
        </p:blipFill>
        <p:spPr bwMode="auto">
          <a:xfrm>
            <a:off x="5547"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07167171"/>
      </p:ext>
    </p:extLst>
  </p:cSld>
  <p:clrMap bg1="lt1" tx1="dk1" bg2="lt2" tx2="dk2" accent1="accent1" accent2="accent2" accent3="accent3" accent4="accent4" accent5="accent5" accent6="accent6" hlink="hlink" folHlink="folHlink"/>
  <p:sldLayoutIdLst>
    <p:sldLayoutId id="2147493688" r:id="rId1"/>
    <p:sldLayoutId id="2147493689" r:id="rId2"/>
    <p:sldLayoutId id="2147493690" r:id="rId3"/>
    <p:sldLayoutId id="2147493691" r:id="rId4"/>
    <p:sldLayoutId id="2147493692" r:id="rId5"/>
    <p:sldLayoutId id="2147493693" r:id="rId6"/>
    <p:sldLayoutId id="2147493694" r:id="rId7"/>
    <p:sldLayoutId id="2147493695" r:id="rId8"/>
    <p:sldLayoutId id="2147493696" r:id="rId9"/>
    <p:sldLayoutId id="2147493697" r:id="rId10"/>
    <p:sldLayoutId id="2147493698" r:id="rId11"/>
    <p:sldLayoutId id="214749369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310981-2FFD-754A-BD07-0FA7A8DBAA32}"/>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6A86A5-2AA3-2140-9A6E-48DBFBCD0B1A}"/>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23C510-4132-CD46-843D-6B4391ACFF7C}"/>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5930C750-AE18-EC43-9491-942A17C3900E}" type="datetimeFigureOut">
              <a:rPr lang="en-US" smtClean="0"/>
              <a:t>2/17/22</a:t>
            </a:fld>
            <a:endParaRPr lang="en-US"/>
          </a:p>
        </p:txBody>
      </p:sp>
      <p:sp>
        <p:nvSpPr>
          <p:cNvPr id="5" name="Footer Placeholder 4">
            <a:extLst>
              <a:ext uri="{FF2B5EF4-FFF2-40B4-BE49-F238E27FC236}">
                <a16:creationId xmlns:a16="http://schemas.microsoft.com/office/drawing/2014/main" id="{0C9EA088-8C7C-3C4A-8B72-0C34ED585526}"/>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5F9200-B4E2-B04D-830A-D00CCD0E5513}"/>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A2CFC11-EFDF-2A41-ADA5-A9517D3E7637}" type="slidenum">
              <a:rPr lang="en-US" smtClean="0"/>
              <a:t>‹#›</a:t>
            </a:fld>
            <a:endParaRPr lang="en-US"/>
          </a:p>
        </p:txBody>
      </p:sp>
    </p:spTree>
    <p:extLst>
      <p:ext uri="{BB962C8B-B14F-4D97-AF65-F5344CB8AC3E}">
        <p14:creationId xmlns:p14="http://schemas.microsoft.com/office/powerpoint/2010/main" val="1497021255"/>
      </p:ext>
    </p:extLst>
  </p:cSld>
  <p:clrMap bg1="lt1" tx1="dk1" bg2="lt2" tx2="dk2" accent1="accent1" accent2="accent2" accent3="accent3" accent4="accent4" accent5="accent5" accent6="accent6" hlink="hlink" folHlink="folHlink"/>
  <p:sldLayoutIdLst>
    <p:sldLayoutId id="2147493701" r:id="rId1"/>
    <p:sldLayoutId id="2147493702" r:id="rId2"/>
    <p:sldLayoutId id="2147493703" r:id="rId3"/>
    <p:sldLayoutId id="2147493704" r:id="rId4"/>
    <p:sldLayoutId id="2147493705" r:id="rId5"/>
    <p:sldLayoutId id="2147493706" r:id="rId6"/>
    <p:sldLayoutId id="2147493707" r:id="rId7"/>
    <p:sldLayoutId id="2147493708" r:id="rId8"/>
    <p:sldLayoutId id="2147493709" r:id="rId9"/>
    <p:sldLayoutId id="2147493710" r:id="rId10"/>
    <p:sldLayoutId id="214749371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66284373"/>
      </p:ext>
    </p:extLst>
  </p:cSld>
  <p:clrMap bg1="lt1" tx1="dk1" bg2="lt2" tx2="dk2" accent1="accent1" accent2="accent2" accent3="accent3" accent4="accent4" accent5="accent5" accent6="accent6" hlink="hlink" folHlink="folHlink"/>
  <p:sldLayoutIdLst>
    <p:sldLayoutId id="2147493721" r:id="rId1"/>
    <p:sldLayoutId id="2147493722" r:id="rId2"/>
    <p:sldLayoutId id="2147493723" r:id="rId3"/>
    <p:sldLayoutId id="2147493724" r:id="rId4"/>
    <p:sldLayoutId id="2147493725" r:id="rId5"/>
    <p:sldLayoutId id="2147493726" r:id="rId6"/>
    <p:sldLayoutId id="2147493727" r:id="rId7"/>
    <p:sldLayoutId id="2147493728" r:id="rId8"/>
    <p:sldLayoutId id="2147493729" r:id="rId9"/>
    <p:sldLayoutId id="2147493730" r:id="rId10"/>
    <p:sldLayoutId id="2147493731" r:id="rId11"/>
    <p:sldLayoutId id="2147493732"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48A0A33-DAF4-4E01-9EFC-4F1B17F7A3F0}"/>
              </a:ext>
            </a:extLst>
          </p:cNvPr>
          <p:cNvSpPr>
            <a:spLocks noGrp="1" noChangeArrowheads="1"/>
          </p:cNvSpPr>
          <p:nvPr>
            <p:ph type="body" idx="1"/>
          </p:nvPr>
        </p:nvSpPr>
        <p:spPr bwMode="auto">
          <a:xfrm>
            <a:off x="814389" y="820342"/>
            <a:ext cx="766127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chemeClr val="bg2"/>
                </a:solidFill>
                <a:latin typeface="Times New Roman" panose="02020603050405020304" pitchFamily="18" charset="0"/>
              </a:defRPr>
            </a:lvl1pPr>
          </a:lstStyle>
          <a:p>
            <a:pPr>
              <a:defRPr/>
            </a:pPr>
            <a:fld id="{059FFB63-CDCC-491F-AF2C-DD10F7602377}" type="slidenum">
              <a:rPr lang="en-US" altLang="en-US"/>
              <a:pPr>
                <a:defRPr/>
              </a:pPr>
              <a:t>‹#›</a:t>
            </a:fld>
            <a:endParaRPr lang="en-US" altLang="en-US"/>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p:nvSpPr>
        <p:spPr bwMode="auto">
          <a:xfrm>
            <a:off x="4486396" y="4960144"/>
            <a:ext cx="434734"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13.</a:t>
            </a:r>
            <a:fld id="{465E19B2-DA7E-4A4D-A955-3117C9F14C62}"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70B0BAF4-3624-4F5B-83AF-93EB8F0247B6}"/>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9" descr="Cover-6Ed"/>
          <p:cNvPicPr>
            <a:picLocks noChangeAspect="1" noChangeArrowheads="1"/>
          </p:cNvPicPr>
          <p:nvPr userDrawn="1"/>
        </p:nvPicPr>
        <p:blipFill>
          <a:blip r:embed="rId14"/>
          <a:stretch>
            <a:fillRect/>
          </a:stretch>
        </p:blipFill>
        <p:spPr bwMode="auto">
          <a:xfrm>
            <a:off x="-5777" y="6235"/>
            <a:ext cx="799066" cy="765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61606927"/>
      </p:ext>
    </p:extLst>
  </p:cSld>
  <p:clrMap bg1="lt1" tx1="dk1" bg2="lt2" tx2="dk2" accent1="accent1" accent2="accent2" accent3="accent3" accent4="accent4" accent5="accent5" accent6="accent6" hlink="hlink" folHlink="folHlink"/>
  <p:sldLayoutIdLst>
    <p:sldLayoutId id="2147493734" r:id="rId1"/>
    <p:sldLayoutId id="2147493735" r:id="rId2"/>
    <p:sldLayoutId id="2147493736" r:id="rId3"/>
    <p:sldLayoutId id="2147493737" r:id="rId4"/>
    <p:sldLayoutId id="2147493738" r:id="rId5"/>
    <p:sldLayoutId id="2147493739" r:id="rId6"/>
    <p:sldLayoutId id="2147493740" r:id="rId7"/>
    <p:sldLayoutId id="2147493741" r:id="rId8"/>
    <p:sldLayoutId id="2147493742" r:id="rId9"/>
    <p:sldLayoutId id="2147493743" r:id="rId10"/>
    <p:sldLayoutId id="2147493744" r:id="rId11"/>
    <p:sldLayoutId id="2147493745"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0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1.emf"/></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0.xml"/></Relationships>
</file>

<file path=ppt/slides/_rels/slide5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2.xml"/><Relationship Id="rId1" Type="http://schemas.openxmlformats.org/officeDocument/2006/relationships/slideLayout" Target="../slideLayouts/slideLayout40.xml"/><Relationship Id="rId4" Type="http://schemas.openxmlformats.org/officeDocument/2006/relationships/image" Target="../media/image1.em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Database_catalog" TargetMode="External"/><Relationship Id="rId2" Type="http://schemas.openxmlformats.org/officeDocument/2006/relationships/hyperlink" Target="https://en.wikipedia.org/wiki/Metadata" TargetMode="Externa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7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4.xml"/><Relationship Id="rId1" Type="http://schemas.openxmlformats.org/officeDocument/2006/relationships/slideLayout" Target="../slideLayouts/slideLayout40.xml"/><Relationship Id="rId4" Type="http://schemas.openxmlformats.org/officeDocument/2006/relationships/image" Target="../media/image1.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7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5.xml"/><Relationship Id="rId1" Type="http://schemas.openxmlformats.org/officeDocument/2006/relationships/slideLayout" Target="../slideLayouts/slideLayout40.xml"/><Relationship Id="rId4" Type="http://schemas.openxmlformats.org/officeDocument/2006/relationships/image" Target="../media/image1.emf"/></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2.xml"/></Relationships>
</file>

<file path=ppt/slides/_rels/slide7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9.xml"/><Relationship Id="rId1" Type="http://schemas.openxmlformats.org/officeDocument/2006/relationships/slideLayout" Target="../slideLayouts/slideLayout5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7.xml"/></Relationships>
</file>

<file path=ppt/slides/_rels/slide8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0.xml"/><Relationship Id="rId1" Type="http://schemas.openxmlformats.org/officeDocument/2006/relationships/slideLayout" Target="../slideLayouts/slideLayout64.xml"/><Relationship Id="rId4" Type="http://schemas.openxmlformats.org/officeDocument/2006/relationships/image" Target="../media/image22.png"/></Relationships>
</file>

<file path=ppt/slides/_rels/slide8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8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53.xml"/><Relationship Id="rId1" Type="http://schemas.openxmlformats.org/officeDocument/2006/relationships/slideLayout" Target="../slideLayouts/slideLayout5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2.xml"/></Relationships>
</file>

<file path=ppt/slides/_rels/slide8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55.xml"/><Relationship Id="rId1" Type="http://schemas.openxmlformats.org/officeDocument/2006/relationships/slideLayout" Target="../slideLayouts/slideLayout57.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2.xml"/></Relationships>
</file>

<file path=ppt/slides/_rels/slide8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58.xml"/><Relationship Id="rId1" Type="http://schemas.openxmlformats.org/officeDocument/2006/relationships/slideLayout" Target="../slideLayouts/slideLayout52.xml"/></Relationships>
</file>

<file path=ppt/slides/_rels/slide8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9.xml"/><Relationship Id="rId1" Type="http://schemas.openxmlformats.org/officeDocument/2006/relationships/slideLayout" Target="../slideLayouts/slideLayout3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87.xml"/></Relationships>
</file>

<file path=ppt/slides/_rels/slide9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60.xml"/><Relationship Id="rId1" Type="http://schemas.openxmlformats.org/officeDocument/2006/relationships/slideLayout" Target="../slideLayouts/slideLayout32.xml"/><Relationship Id="rId4" Type="http://schemas.openxmlformats.org/officeDocument/2006/relationships/image" Target="../media/image30.png"/></Relationships>
</file>

<file path=ppt/slides/_rels/slide9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1.xml"/><Relationship Id="rId1" Type="http://schemas.openxmlformats.org/officeDocument/2006/relationships/slideLayout" Target="../slideLayouts/slideLayout32.xml"/><Relationship Id="rId4" Type="http://schemas.openxmlformats.org/officeDocument/2006/relationships/image" Target="../media/image1.emf"/></Relationships>
</file>

<file path=ppt/slides/_rels/slide9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62.xml"/><Relationship Id="rId1" Type="http://schemas.openxmlformats.org/officeDocument/2006/relationships/slideLayout" Target="../slideLayouts/slideLayout52.xml"/><Relationship Id="rId4" Type="http://schemas.openxmlformats.org/officeDocument/2006/relationships/image" Target="../media/image32.png"/></Relationships>
</file>

<file path=ppt/slides/_rels/slide9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3.xml"/><Relationship Id="rId1" Type="http://schemas.openxmlformats.org/officeDocument/2006/relationships/slideLayout" Target="../slideLayouts/slideLayout52.xml"/><Relationship Id="rId4" Type="http://schemas.openxmlformats.org/officeDocument/2006/relationships/image" Target="../media/image1.emf"/></Relationships>
</file>

<file path=ppt/slides/_rels/slide9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64.xml"/><Relationship Id="rId1" Type="http://schemas.openxmlformats.org/officeDocument/2006/relationships/slideLayout" Target="../slideLayouts/slideLayout52.xml"/><Relationship Id="rId4" Type="http://schemas.openxmlformats.org/officeDocument/2006/relationships/image" Target="../media/image34.png"/></Relationships>
</file>

<file path=ppt/slides/_rels/slide9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65.xml"/><Relationship Id="rId1" Type="http://schemas.openxmlformats.org/officeDocument/2006/relationships/slideLayout" Target="../slideLayouts/slideLayout52.xml"/></Relationships>
</file>

<file path=ppt/slides/_rels/slide9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6.xml"/><Relationship Id="rId1" Type="http://schemas.openxmlformats.org/officeDocument/2006/relationships/slideLayout" Target="../slideLayouts/slideLayout52.x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0" y="12616"/>
            <a:ext cx="8458202"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Spring 2022</a:t>
            </a:r>
            <a:br>
              <a:rPr lang="en-US" altLang="en-US" sz="2800" i="1" dirty="0"/>
            </a:br>
            <a:br>
              <a:rPr lang="en-US" altLang="en-US" sz="2800" i="1" dirty="0"/>
            </a:br>
            <a:r>
              <a:rPr lang="en-US" altLang="en-US" sz="2800" i="1" dirty="0"/>
              <a:t>Lecture 5: ER, Relational, SQL (IV)</a:t>
            </a:r>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2022</a:t>
            </a:r>
          </a:p>
        </p:txBody>
      </p:sp>
    </p:spTree>
    <p:extLst>
      <p:ext uri="{BB962C8B-B14F-4D97-AF65-F5344CB8AC3E}">
        <p14:creationId xmlns:p14="http://schemas.microsoft.com/office/powerpoint/2010/main" val="2037995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F5222D09-6622-544A-9E5D-F153BC8DDEC3}"/>
              </a:ext>
            </a:extLst>
          </p:cNvPr>
          <p:cNvSpPr>
            <a:spLocks noGrp="1"/>
          </p:cNvSpPr>
          <p:nvPr>
            <p:ph type="title"/>
          </p:nvPr>
        </p:nvSpPr>
        <p:spPr>
          <a:xfrm>
            <a:off x="172570" y="1121"/>
            <a:ext cx="8666629" cy="443198"/>
          </a:xfrm>
        </p:spPr>
        <p:txBody>
          <a:bodyPr/>
          <a:lstStyle/>
          <a:p>
            <a:r>
              <a:rPr lang="en-US" dirty="0"/>
              <a:t>MySQL Catalog (</a:t>
            </a:r>
            <a:r>
              <a:rPr lang="en-US" dirty="0" err="1"/>
              <a:t>Information_Schema</a:t>
            </a:r>
            <a:r>
              <a:rPr lang="en-US" dirty="0"/>
              <a:t>)</a:t>
            </a:r>
          </a:p>
        </p:txBody>
      </p:sp>
      <p:pic>
        <p:nvPicPr>
          <p:cNvPr id="9" name="Picture 8">
            <a:extLst>
              <a:ext uri="{FF2B5EF4-FFF2-40B4-BE49-F238E27FC236}">
                <a16:creationId xmlns:a16="http://schemas.microsoft.com/office/drawing/2014/main" id="{225272D8-3156-594B-A3B3-1D48D1C84387}"/>
              </a:ext>
            </a:extLst>
          </p:cNvPr>
          <p:cNvPicPr>
            <a:picLocks noChangeAspect="1"/>
          </p:cNvPicPr>
          <p:nvPr/>
        </p:nvPicPr>
        <p:blipFill>
          <a:blip r:embed="rId2"/>
          <a:stretch>
            <a:fillRect/>
          </a:stretch>
        </p:blipFill>
        <p:spPr>
          <a:xfrm>
            <a:off x="16727" y="764969"/>
            <a:ext cx="5073434" cy="3613557"/>
          </a:xfrm>
          <a:prstGeom prst="rect">
            <a:avLst/>
          </a:prstGeom>
        </p:spPr>
      </p:pic>
      <p:sp>
        <p:nvSpPr>
          <p:cNvPr id="10" name="Rectangle 9">
            <a:extLst>
              <a:ext uri="{FF2B5EF4-FFF2-40B4-BE49-F238E27FC236}">
                <a16:creationId xmlns:a16="http://schemas.microsoft.com/office/drawing/2014/main" id="{530EF875-EA67-9A4A-9BC1-BF7BF2372FBB}"/>
              </a:ext>
            </a:extLst>
          </p:cNvPr>
          <p:cNvSpPr/>
          <p:nvPr/>
        </p:nvSpPr>
        <p:spPr>
          <a:xfrm>
            <a:off x="5090161" y="594282"/>
            <a:ext cx="3505200" cy="3954929"/>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Calibri" charset="0"/>
                <a:ea typeface="ＭＳ Ｐゴシック" charset="-128"/>
                <a:cs typeface="+mn-cs"/>
              </a:rPr>
              <a:t>Some</a:t>
            </a: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 of the MySQL Information Schema Tables: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'ADMINISTRABLE_ROLE_AUTHORIZATIONS'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'APPLICABLE_ROLES'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'CHARACTER_SETS'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'CHECK_CONSTRAINTS'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'COLUMN_PRIVILEGES'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'COLUMN_STATISTICS'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'COLUMNS'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'ENABLED_ROLES'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'ENGINES'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'EVENTS'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'FILES'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'KEY_COLUMN_USAGE'</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'PARAMETERS'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'REFERENTIAL_CONSTRAINTS'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'RESOURCE_GROUPS'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'ROLE_COLUMN_GRANTS'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'ROLE_ROUTINE_GRANTS'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'ROLE_TABLE_GRANTS'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'ROUTINES'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'SCHEMA_PRIVILEGES'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'STATISTICS'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'TABLE_CONSTRAINTS'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'TABLE_PRIVILEGES'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'TABLES'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'TABLESPACES'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'TRIGGERS'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'USER_PRIVILEGES'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'VIEW_ROUTINE_USAGE'</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'VIEW_TABLE_USAGE'</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'VIEWS'</a:t>
            </a:r>
          </a:p>
        </p:txBody>
      </p:sp>
      <p:sp>
        <p:nvSpPr>
          <p:cNvPr id="11" name="TextBox 10">
            <a:extLst>
              <a:ext uri="{FF2B5EF4-FFF2-40B4-BE49-F238E27FC236}">
                <a16:creationId xmlns:a16="http://schemas.microsoft.com/office/drawing/2014/main" id="{86FB9FED-471C-5C42-8106-D2FE93C3539F}"/>
              </a:ext>
            </a:extLst>
          </p:cNvPr>
          <p:cNvSpPr txBox="1"/>
          <p:nvPr/>
        </p:nvSpPr>
        <p:spPr>
          <a:xfrm>
            <a:off x="6348761" y="3004218"/>
            <a:ext cx="2743200" cy="1384995"/>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CREATE and ALTER statements modify the data.</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DBMS reads information: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Parsing</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Optimizer</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etc.</a:t>
            </a:r>
          </a:p>
        </p:txBody>
      </p:sp>
    </p:spTree>
    <p:extLst>
      <p:ext uri="{BB962C8B-B14F-4D97-AF65-F5344CB8AC3E}">
        <p14:creationId xmlns:p14="http://schemas.microsoft.com/office/powerpoint/2010/main" val="190869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F5222D09-6622-544A-9E5D-F153BC8DDEC3}"/>
              </a:ext>
            </a:extLst>
          </p:cNvPr>
          <p:cNvSpPr>
            <a:spLocks noGrp="1"/>
          </p:cNvSpPr>
          <p:nvPr>
            <p:ph type="title"/>
          </p:nvPr>
        </p:nvSpPr>
        <p:spPr>
          <a:xfrm>
            <a:off x="172570" y="1121"/>
            <a:ext cx="8666629" cy="443198"/>
          </a:xfrm>
        </p:spPr>
        <p:txBody>
          <a:bodyPr/>
          <a:lstStyle/>
          <a:p>
            <a:r>
              <a:rPr lang="en-US" altLang="en-US" dirty="0">
                <a:effectLst>
                  <a:outerShdw blurRad="38100" dist="38100" dir="2700000" algn="tl">
                    <a:srgbClr val="C0C0C0"/>
                  </a:outerShdw>
                </a:effectLst>
                <a:ea typeface="MS PGothic" panose="020B0600070205080204" pitchFamily="34" charset="-128"/>
              </a:rPr>
              <a:t>Usage Example: Basic Steps in Query Processing</a:t>
            </a:r>
            <a:endParaRPr lang="en-US" dirty="0"/>
          </a:p>
        </p:txBody>
      </p:sp>
      <p:sp>
        <p:nvSpPr>
          <p:cNvPr id="6" name="Rectangle 3">
            <a:extLst>
              <a:ext uri="{FF2B5EF4-FFF2-40B4-BE49-F238E27FC236}">
                <a16:creationId xmlns:a16="http://schemas.microsoft.com/office/drawing/2014/main" id="{5B6093F9-8C24-D54A-83C7-19B1A09638F4}"/>
              </a:ext>
            </a:extLst>
          </p:cNvPr>
          <p:cNvSpPr>
            <a:spLocks noGrp="1" noChangeArrowheads="1"/>
          </p:cNvSpPr>
          <p:nvPr>
            <p:ph idx="1"/>
          </p:nvPr>
        </p:nvSpPr>
        <p:spPr>
          <a:xfrm>
            <a:off x="253897" y="636506"/>
            <a:ext cx="5194403" cy="921230"/>
          </a:xfrm>
        </p:spPr>
        <p:txBody>
          <a:bodyPr/>
          <a:lstStyle/>
          <a:p>
            <a:pPr>
              <a:buFont typeface="Monotype Sorts" pitchFamily="-65" charset="2"/>
              <a:buNone/>
            </a:pPr>
            <a:r>
              <a:rPr lang="en-US" altLang="en-US" dirty="0">
                <a:ea typeface="MS PGothic" panose="020B0600070205080204" pitchFamily="34" charset="-128"/>
              </a:rPr>
              <a:t>1.	Parsing and translation</a:t>
            </a:r>
          </a:p>
          <a:p>
            <a:pPr>
              <a:buFont typeface="Monotype Sorts" pitchFamily="-65" charset="2"/>
              <a:buNone/>
            </a:pPr>
            <a:r>
              <a:rPr lang="en-US" altLang="en-US" dirty="0">
                <a:ea typeface="MS PGothic" panose="020B0600070205080204" pitchFamily="34" charset="-128"/>
              </a:rPr>
              <a:t>2.	Optimization</a:t>
            </a:r>
          </a:p>
          <a:p>
            <a:pPr>
              <a:buFont typeface="Monotype Sorts" pitchFamily="-65" charset="2"/>
              <a:buNone/>
            </a:pPr>
            <a:r>
              <a:rPr lang="en-US" altLang="en-US" dirty="0">
                <a:ea typeface="MS PGothic" panose="020B0600070205080204" pitchFamily="34" charset="-128"/>
              </a:rPr>
              <a:t>3.	Evaluation</a:t>
            </a:r>
          </a:p>
        </p:txBody>
      </p:sp>
      <p:pic>
        <p:nvPicPr>
          <p:cNvPr id="7" name="Picture 11">
            <a:extLst>
              <a:ext uri="{FF2B5EF4-FFF2-40B4-BE49-F238E27FC236}">
                <a16:creationId xmlns:a16="http://schemas.microsoft.com/office/drawing/2014/main" id="{75019ED0-FA9E-874D-B471-68D333610B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1809750"/>
            <a:ext cx="4391840" cy="2637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ounded Rectangle 11">
            <a:extLst>
              <a:ext uri="{FF2B5EF4-FFF2-40B4-BE49-F238E27FC236}">
                <a16:creationId xmlns:a16="http://schemas.microsoft.com/office/drawing/2014/main" id="{F7A0784F-FC09-4345-9D29-7130502A0A28}"/>
              </a:ext>
            </a:extLst>
          </p:cNvPr>
          <p:cNvSpPr/>
          <p:nvPr/>
        </p:nvSpPr>
        <p:spPr bwMode="auto">
          <a:xfrm>
            <a:off x="5486400" y="696333"/>
            <a:ext cx="3276600" cy="1494417"/>
          </a:xfrm>
          <a:prstGeom prst="roundRect">
            <a:avLst/>
          </a:prstGeom>
          <a:solidFill>
            <a:schemeClr val="tx2"/>
          </a:solidFill>
          <a:ln w="2857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Helvetica" charset="0"/>
                <a:ea typeface="ＭＳ Ｐゴシック" charset="-128"/>
                <a:cs typeface="+mn-cs"/>
              </a:rPr>
              <a:t>Database Catalog</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Helvetica" charset="0"/>
                <a:ea typeface="ＭＳ Ｐゴシック" charset="-128"/>
                <a:cs typeface="+mn-cs"/>
              </a:rPr>
              <a:t>Tables, columns, types, ...</a:t>
            </a:r>
            <a:br>
              <a:rPr kumimoji="0" lang="en-US" sz="1600" b="0" i="0" u="none" strike="noStrike" kern="1200" cap="none" spc="0" normalizeH="0" baseline="0" noProof="0" dirty="0">
                <a:ln>
                  <a:noFill/>
                </a:ln>
                <a:solidFill>
                  <a:prstClr val="white"/>
                </a:solidFill>
                <a:effectLst/>
                <a:uLnTx/>
                <a:uFillTx/>
                <a:latin typeface="Helvetica" charset="0"/>
                <a:ea typeface="ＭＳ Ｐゴシック" charset="-128"/>
                <a:cs typeface="+mn-cs"/>
              </a:rPr>
            </a:br>
            <a:r>
              <a:rPr kumimoji="0" lang="en-US" sz="1600" b="0" i="0" u="none" strike="noStrike" kern="1200" cap="none" spc="0" normalizeH="0" baseline="0" noProof="0" dirty="0">
                <a:ln>
                  <a:noFill/>
                </a:ln>
                <a:solidFill>
                  <a:prstClr val="white"/>
                </a:solidFill>
                <a:effectLst/>
                <a:uLnTx/>
                <a:uFillTx/>
                <a:latin typeface="Helvetica" charset="0"/>
                <a:ea typeface="ＭＳ Ｐゴシック" charset="-128"/>
                <a:cs typeface="+mn-cs"/>
              </a:rPr>
              <a:t>needed to check syntax.</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Helvetica" charset="0"/>
                <a:ea typeface="ＭＳ Ｐゴシック" charset="-128"/>
                <a:cs typeface="+mn-cs"/>
              </a:rPr>
              <a:t>Statistics used for cost based</a:t>
            </a:r>
            <a:br>
              <a:rPr kumimoji="0" lang="en-US" sz="1600" b="0" i="0" u="none" strike="noStrike" kern="1200" cap="none" spc="0" normalizeH="0" baseline="0" noProof="0" dirty="0">
                <a:ln>
                  <a:noFill/>
                </a:ln>
                <a:solidFill>
                  <a:prstClr val="white"/>
                </a:solidFill>
                <a:effectLst/>
                <a:uLnTx/>
                <a:uFillTx/>
                <a:latin typeface="Helvetica" charset="0"/>
                <a:ea typeface="ＭＳ Ｐゴシック" charset="-128"/>
                <a:cs typeface="+mn-cs"/>
              </a:rPr>
            </a:br>
            <a:r>
              <a:rPr kumimoji="0" lang="en-US" sz="1600" b="0" i="0" u="none" strike="noStrike" kern="1200" cap="none" spc="0" normalizeH="0" baseline="0" noProof="0" dirty="0">
                <a:ln>
                  <a:noFill/>
                </a:ln>
                <a:solidFill>
                  <a:prstClr val="white"/>
                </a:solidFill>
                <a:effectLst/>
                <a:uLnTx/>
                <a:uFillTx/>
                <a:latin typeface="Helvetica" charset="0"/>
                <a:ea typeface="ＭＳ Ｐゴシック" charset="-128"/>
                <a:cs typeface="+mn-cs"/>
              </a:rPr>
              <a:t>optimization and plans.</a:t>
            </a:r>
          </a:p>
        </p:txBody>
      </p:sp>
      <p:cxnSp>
        <p:nvCxnSpPr>
          <p:cNvPr id="13" name="Straight Arrow Connector 12">
            <a:extLst>
              <a:ext uri="{FF2B5EF4-FFF2-40B4-BE49-F238E27FC236}">
                <a16:creationId xmlns:a16="http://schemas.microsoft.com/office/drawing/2014/main" id="{59736F93-CF11-454E-A28B-E30F91254237}"/>
              </a:ext>
            </a:extLst>
          </p:cNvPr>
          <p:cNvCxnSpPr/>
          <p:nvPr/>
        </p:nvCxnSpPr>
        <p:spPr bwMode="auto">
          <a:xfrm flipV="1">
            <a:off x="3352800" y="1123950"/>
            <a:ext cx="2057400" cy="762000"/>
          </a:xfrm>
          <a:prstGeom prst="straightConnector1">
            <a:avLst/>
          </a:prstGeom>
          <a:solidFill>
            <a:schemeClr val="accent1"/>
          </a:solidFill>
          <a:ln w="28575" cap="flat" cmpd="sng" algn="ctr">
            <a:solidFill>
              <a:srgbClr val="FF0000"/>
            </a:solidFill>
            <a:prstDash val="solid"/>
            <a:round/>
            <a:headEnd type="none" w="med" len="med"/>
            <a:tailEnd type="triangle"/>
          </a:ln>
          <a:effectLst/>
        </p:spPr>
      </p:cxnSp>
      <p:cxnSp>
        <p:nvCxnSpPr>
          <p:cNvPr id="14" name="Straight Arrow Connector 13">
            <a:extLst>
              <a:ext uri="{FF2B5EF4-FFF2-40B4-BE49-F238E27FC236}">
                <a16:creationId xmlns:a16="http://schemas.microsoft.com/office/drawing/2014/main" id="{E30F5D74-0150-B848-ACFF-4654540E026F}"/>
              </a:ext>
            </a:extLst>
          </p:cNvPr>
          <p:cNvCxnSpPr>
            <a:cxnSpLocks/>
          </p:cNvCxnSpPr>
          <p:nvPr/>
        </p:nvCxnSpPr>
        <p:spPr bwMode="auto">
          <a:xfrm flipV="1">
            <a:off x="5760705" y="2190750"/>
            <a:ext cx="1173495" cy="1621121"/>
          </a:xfrm>
          <a:prstGeom prst="straightConnector1">
            <a:avLst/>
          </a:prstGeom>
          <a:solidFill>
            <a:schemeClr val="accent1"/>
          </a:solidFill>
          <a:ln w="28575" cap="flat" cmpd="sng" algn="ctr">
            <a:solidFill>
              <a:srgbClr val="FF0000"/>
            </a:solidFill>
            <a:prstDash val="solid"/>
            <a:round/>
            <a:headEnd type="none" w="med" len="med"/>
            <a:tailEnd type="triangle"/>
          </a:ln>
          <a:effectLst/>
        </p:spPr>
      </p:cxnSp>
    </p:spTree>
    <p:extLst>
      <p:ext uri="{BB962C8B-B14F-4D97-AF65-F5344CB8AC3E}">
        <p14:creationId xmlns:p14="http://schemas.microsoft.com/office/powerpoint/2010/main" val="2495969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Some More Relational Algebra</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12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4142679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A365D7D-A146-DA4C-A726-40FA6D30669E}"/>
              </a:ext>
            </a:extLst>
          </p:cNvPr>
          <p:cNvSpPr>
            <a:spLocks noGrp="1"/>
          </p:cNvSpPr>
          <p:nvPr>
            <p:ph idx="1"/>
          </p:nvPr>
        </p:nvSpPr>
        <p:spPr/>
        <p:txBody>
          <a:bodyPr/>
          <a:lstStyle/>
          <a:p>
            <a:r>
              <a:rPr lang="en-US" dirty="0"/>
              <a:t>Left and right join</a:t>
            </a:r>
          </a:p>
          <a:p>
            <a:pPr lvl="1"/>
            <a:r>
              <a:rPr lang="en-US" dirty="0"/>
              <a:t>⟕</a:t>
            </a:r>
          </a:p>
          <a:p>
            <a:pPr lvl="1"/>
            <a:r>
              <a:rPr lang="en-US" dirty="0"/>
              <a:t>⟖</a:t>
            </a:r>
          </a:p>
          <a:p>
            <a:pPr lvl="1"/>
            <a:r>
              <a:rPr lang="en-US" dirty="0"/>
              <a:t>⟗</a:t>
            </a:r>
          </a:p>
          <a:p>
            <a:r>
              <a:rPr lang="en-US" dirty="0"/>
              <a:t>Semi-join</a:t>
            </a:r>
          </a:p>
          <a:p>
            <a:pPr lvl="1"/>
            <a:r>
              <a:rPr lang="en-US" dirty="0"/>
              <a:t>⋉</a:t>
            </a:r>
          </a:p>
          <a:p>
            <a:pPr lvl="1"/>
            <a:r>
              <a:rPr lang="en-US" dirty="0"/>
              <a:t>⋊</a:t>
            </a:r>
          </a:p>
          <a:p>
            <a:r>
              <a:rPr lang="en-US" dirty="0"/>
              <a:t>Anti-join: ▷</a:t>
            </a:r>
          </a:p>
          <a:p>
            <a:r>
              <a:rPr lang="en-US" dirty="0"/>
              <a:t>Order By: </a:t>
            </a:r>
            <a:r>
              <a:rPr lang="el-GR" dirty="0"/>
              <a:t>τ</a:t>
            </a:r>
            <a:endParaRPr lang="en-US" dirty="0"/>
          </a:p>
          <a:p>
            <a:r>
              <a:rPr lang="en-US" dirty="0"/>
              <a:t>Group By: </a:t>
            </a:r>
            <a:r>
              <a:rPr lang="el-GR" dirty="0"/>
              <a:t>γ</a:t>
            </a:r>
            <a:endParaRPr lang="en-US" dirty="0"/>
          </a:p>
          <a:p>
            <a:r>
              <a:rPr lang="en-US" dirty="0"/>
              <a:t>Division: ÷</a:t>
            </a:r>
          </a:p>
          <a:p>
            <a:endParaRPr lang="en-US" dirty="0"/>
          </a:p>
        </p:txBody>
      </p:sp>
      <p:sp>
        <p:nvSpPr>
          <p:cNvPr id="3" name="Title 2">
            <a:extLst>
              <a:ext uri="{FF2B5EF4-FFF2-40B4-BE49-F238E27FC236}">
                <a16:creationId xmlns:a16="http://schemas.microsoft.com/office/drawing/2014/main" id="{A5302FE4-FE29-8945-B60A-0E7842B8BB4A}"/>
              </a:ext>
            </a:extLst>
          </p:cNvPr>
          <p:cNvSpPr>
            <a:spLocks noGrp="1"/>
          </p:cNvSpPr>
          <p:nvPr>
            <p:ph type="title"/>
          </p:nvPr>
        </p:nvSpPr>
        <p:spPr/>
        <p:txBody>
          <a:bodyPr/>
          <a:lstStyle/>
          <a:p>
            <a:r>
              <a:rPr lang="en-US" dirty="0"/>
              <a:t>Some Additional Operations</a:t>
            </a:r>
          </a:p>
        </p:txBody>
      </p:sp>
      <p:sp>
        <p:nvSpPr>
          <p:cNvPr id="4" name="TextBox 3">
            <a:extLst>
              <a:ext uri="{FF2B5EF4-FFF2-40B4-BE49-F238E27FC236}">
                <a16:creationId xmlns:a16="http://schemas.microsoft.com/office/drawing/2014/main" id="{6DC1BAF1-DCFD-1745-A8A9-AABB993D7526}"/>
              </a:ext>
            </a:extLst>
          </p:cNvPr>
          <p:cNvSpPr txBox="1"/>
          <p:nvPr/>
        </p:nvSpPr>
        <p:spPr>
          <a:xfrm>
            <a:off x="3352800" y="1657350"/>
            <a:ext cx="4908716" cy="2308324"/>
          </a:xfrm>
          <a:prstGeom prst="rect">
            <a:avLst/>
          </a:prstGeom>
          <a:noFill/>
        </p:spPr>
        <p:txBody>
          <a:bodyPr wrap="none" rtlCol="0">
            <a:spAutoFit/>
          </a:bodyPr>
          <a:lstStyle/>
          <a:p>
            <a:pPr marL="285750" indent="-285750">
              <a:buFont typeface="Arial" panose="020B0604020202020204" pitchFamily="34" charset="0"/>
              <a:buChar char="•"/>
            </a:pPr>
            <a:r>
              <a:rPr lang="en-US" dirty="0"/>
              <a:t>Many of these are obscure, and many SQL</a:t>
            </a:r>
            <a:br>
              <a:rPr lang="en-US" dirty="0"/>
            </a:br>
            <a:r>
              <a:rPr lang="en-US" dirty="0"/>
              <a:t>implementations do not support.</a:t>
            </a:r>
            <a:br>
              <a:rPr lang="en-US" dirty="0"/>
            </a:br>
            <a:endParaRPr lang="en-US" dirty="0"/>
          </a:p>
          <a:p>
            <a:pPr marL="285750" indent="-285750">
              <a:buFont typeface="Arial" panose="020B0604020202020204" pitchFamily="34" charset="0"/>
              <a:buChar char="•"/>
            </a:pPr>
            <a:r>
              <a:rPr lang="en-US" dirty="0"/>
              <a:t>You can “derive” them from other operations</a:t>
            </a:r>
            <a:br>
              <a:rPr lang="en-US" dirty="0"/>
            </a:br>
            <a:r>
              <a:rPr lang="en-US" dirty="0"/>
              <a:t>in many cases.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They are so obscure that the textbook does not</a:t>
            </a:r>
            <a:br>
              <a:rPr lang="en-US" dirty="0"/>
            </a:br>
            <a:r>
              <a:rPr lang="en-US" dirty="0"/>
              <a:t>cover some of them.</a:t>
            </a:r>
          </a:p>
        </p:txBody>
      </p:sp>
    </p:spTree>
    <p:extLst>
      <p:ext uri="{BB962C8B-B14F-4D97-AF65-F5344CB8AC3E}">
        <p14:creationId xmlns:p14="http://schemas.microsoft.com/office/powerpoint/2010/main" val="1172577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2BEAFDF-B12F-9A4C-8C5A-7AC475890205}"/>
              </a:ext>
            </a:extLst>
          </p:cNvPr>
          <p:cNvSpPr>
            <a:spLocks noGrp="1"/>
          </p:cNvSpPr>
          <p:nvPr>
            <p:ph type="title"/>
          </p:nvPr>
        </p:nvSpPr>
        <p:spPr/>
        <p:txBody>
          <a:bodyPr/>
          <a:lstStyle/>
          <a:p>
            <a:r>
              <a:rPr lang="en-US" dirty="0"/>
              <a:t>Semi-Join</a:t>
            </a:r>
          </a:p>
        </p:txBody>
      </p:sp>
      <p:pic>
        <p:nvPicPr>
          <p:cNvPr id="4" name="Picture 3">
            <a:extLst>
              <a:ext uri="{FF2B5EF4-FFF2-40B4-BE49-F238E27FC236}">
                <a16:creationId xmlns:a16="http://schemas.microsoft.com/office/drawing/2014/main" id="{10630FFD-ED51-E546-B34B-4747FF8D7769}"/>
              </a:ext>
            </a:extLst>
          </p:cNvPr>
          <p:cNvPicPr>
            <a:picLocks noChangeAspect="1"/>
          </p:cNvPicPr>
          <p:nvPr/>
        </p:nvPicPr>
        <p:blipFill>
          <a:blip r:embed="rId2"/>
          <a:stretch>
            <a:fillRect/>
          </a:stretch>
        </p:blipFill>
        <p:spPr>
          <a:xfrm>
            <a:off x="269487" y="486755"/>
            <a:ext cx="8534400" cy="4169990"/>
          </a:xfrm>
          <a:prstGeom prst="rect">
            <a:avLst/>
          </a:prstGeom>
        </p:spPr>
      </p:pic>
    </p:spTree>
    <p:extLst>
      <p:ext uri="{BB962C8B-B14F-4D97-AF65-F5344CB8AC3E}">
        <p14:creationId xmlns:p14="http://schemas.microsoft.com/office/powerpoint/2010/main" val="940496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904857-C096-5343-8AAC-807803154253}"/>
              </a:ext>
            </a:extLst>
          </p:cNvPr>
          <p:cNvSpPr>
            <a:spLocks noGrp="1"/>
          </p:cNvSpPr>
          <p:nvPr>
            <p:ph type="title"/>
          </p:nvPr>
        </p:nvSpPr>
        <p:spPr/>
        <p:txBody>
          <a:bodyPr/>
          <a:lstStyle/>
          <a:p>
            <a:r>
              <a:rPr lang="en-US" dirty="0"/>
              <a:t>Anti-Join</a:t>
            </a:r>
          </a:p>
        </p:txBody>
      </p:sp>
      <p:pic>
        <p:nvPicPr>
          <p:cNvPr id="4" name="Picture 3">
            <a:extLst>
              <a:ext uri="{FF2B5EF4-FFF2-40B4-BE49-F238E27FC236}">
                <a16:creationId xmlns:a16="http://schemas.microsoft.com/office/drawing/2014/main" id="{EA79CFA3-CEBB-F448-930D-51C1BC5FB767}"/>
              </a:ext>
            </a:extLst>
          </p:cNvPr>
          <p:cNvPicPr>
            <a:picLocks noChangeAspect="1"/>
          </p:cNvPicPr>
          <p:nvPr/>
        </p:nvPicPr>
        <p:blipFill>
          <a:blip r:embed="rId2"/>
          <a:stretch>
            <a:fillRect/>
          </a:stretch>
        </p:blipFill>
        <p:spPr>
          <a:xfrm>
            <a:off x="172570" y="514350"/>
            <a:ext cx="7359806" cy="4006556"/>
          </a:xfrm>
          <a:prstGeom prst="rect">
            <a:avLst/>
          </a:prstGeom>
        </p:spPr>
      </p:pic>
    </p:spTree>
    <p:extLst>
      <p:ext uri="{BB962C8B-B14F-4D97-AF65-F5344CB8AC3E}">
        <p14:creationId xmlns:p14="http://schemas.microsoft.com/office/powerpoint/2010/main" val="22303773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EDFC64F-8F1A-4644-BB86-B67DCF4D56CA}"/>
              </a:ext>
            </a:extLst>
          </p:cNvPr>
          <p:cNvSpPr>
            <a:spLocks noGrp="1"/>
          </p:cNvSpPr>
          <p:nvPr>
            <p:ph idx="1"/>
          </p:nvPr>
        </p:nvSpPr>
        <p:spPr>
          <a:xfrm>
            <a:off x="152400" y="3595932"/>
            <a:ext cx="8839200" cy="1033218"/>
          </a:xfrm>
        </p:spPr>
        <p:txBody>
          <a:bodyPr/>
          <a:lstStyle/>
          <a:p>
            <a:r>
              <a:rPr lang="en-US" dirty="0"/>
              <a:t>Well, that is crystal clear.</a:t>
            </a:r>
          </a:p>
          <a:p>
            <a:r>
              <a:rPr lang="en-US" dirty="0"/>
              <a:t>My head hurts every time I must remember this for that one slide every semester. But, this makes a cool exam question!</a:t>
            </a:r>
          </a:p>
        </p:txBody>
      </p:sp>
      <p:sp>
        <p:nvSpPr>
          <p:cNvPr id="3" name="Title 2">
            <a:extLst>
              <a:ext uri="{FF2B5EF4-FFF2-40B4-BE49-F238E27FC236}">
                <a16:creationId xmlns:a16="http://schemas.microsoft.com/office/drawing/2014/main" id="{C5A2306F-7ABD-4C45-B115-84488CC0BFB1}"/>
              </a:ext>
            </a:extLst>
          </p:cNvPr>
          <p:cNvSpPr>
            <a:spLocks noGrp="1"/>
          </p:cNvSpPr>
          <p:nvPr>
            <p:ph type="title"/>
          </p:nvPr>
        </p:nvSpPr>
        <p:spPr/>
        <p:txBody>
          <a:bodyPr/>
          <a:lstStyle/>
          <a:p>
            <a:r>
              <a:rPr lang="en-US" dirty="0"/>
              <a:t>Division</a:t>
            </a:r>
          </a:p>
        </p:txBody>
      </p:sp>
      <p:pic>
        <p:nvPicPr>
          <p:cNvPr id="4" name="Picture 3">
            <a:extLst>
              <a:ext uri="{FF2B5EF4-FFF2-40B4-BE49-F238E27FC236}">
                <a16:creationId xmlns:a16="http://schemas.microsoft.com/office/drawing/2014/main" id="{DB5CAC5F-C882-704D-AB5E-195A0CAC4C54}"/>
              </a:ext>
            </a:extLst>
          </p:cNvPr>
          <p:cNvPicPr>
            <a:picLocks noChangeAspect="1"/>
          </p:cNvPicPr>
          <p:nvPr/>
        </p:nvPicPr>
        <p:blipFill>
          <a:blip r:embed="rId2"/>
          <a:stretch>
            <a:fillRect/>
          </a:stretch>
        </p:blipFill>
        <p:spPr>
          <a:xfrm>
            <a:off x="76200" y="471732"/>
            <a:ext cx="7416800" cy="3124200"/>
          </a:xfrm>
          <a:prstGeom prst="rect">
            <a:avLst/>
          </a:prstGeom>
        </p:spPr>
      </p:pic>
    </p:spTree>
    <p:extLst>
      <p:ext uri="{BB962C8B-B14F-4D97-AF65-F5344CB8AC3E}">
        <p14:creationId xmlns:p14="http://schemas.microsoft.com/office/powerpoint/2010/main" val="1725524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D3D286-6A4B-7F4D-99AE-7FAAE1DC38B5}"/>
              </a:ext>
            </a:extLst>
          </p:cNvPr>
          <p:cNvSpPr>
            <a:spLocks noGrp="1"/>
          </p:cNvSpPr>
          <p:nvPr>
            <p:ph type="title"/>
          </p:nvPr>
        </p:nvSpPr>
        <p:spPr/>
        <p:txBody>
          <a:bodyPr/>
          <a:lstStyle/>
          <a:p>
            <a:r>
              <a:rPr lang="en-US" dirty="0"/>
              <a:t>Division</a:t>
            </a:r>
          </a:p>
        </p:txBody>
      </p:sp>
      <p:pic>
        <p:nvPicPr>
          <p:cNvPr id="4" name="Picture 3">
            <a:extLst>
              <a:ext uri="{FF2B5EF4-FFF2-40B4-BE49-F238E27FC236}">
                <a16:creationId xmlns:a16="http://schemas.microsoft.com/office/drawing/2014/main" id="{D2138F8C-5730-4446-A96A-E3EDF72DC900}"/>
              </a:ext>
            </a:extLst>
          </p:cNvPr>
          <p:cNvPicPr>
            <a:picLocks noChangeAspect="1"/>
          </p:cNvPicPr>
          <p:nvPr/>
        </p:nvPicPr>
        <p:blipFill>
          <a:blip r:embed="rId2"/>
          <a:stretch>
            <a:fillRect/>
          </a:stretch>
        </p:blipFill>
        <p:spPr>
          <a:xfrm>
            <a:off x="457200" y="510334"/>
            <a:ext cx="6683895" cy="4122832"/>
          </a:xfrm>
          <a:prstGeom prst="rect">
            <a:avLst/>
          </a:prstGeom>
        </p:spPr>
      </p:pic>
    </p:spTree>
    <p:extLst>
      <p:ext uri="{BB962C8B-B14F-4D97-AF65-F5344CB8AC3E}">
        <p14:creationId xmlns:p14="http://schemas.microsoft.com/office/powerpoint/2010/main" val="3086522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More Complex JOIN and Sets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18</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9873786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Set Operation Basics</a:t>
            </a:r>
            <a:endPar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9">
            <a:extLst>
              <a:ext uri="{FF2B5EF4-FFF2-40B4-BE49-F238E27FC236}">
                <a16:creationId xmlns:a16="http://schemas.microsoft.com/office/drawing/2014/main" id="{D638FD12-95EE-6A4D-A1E4-CACADC89A826}"/>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19</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3689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Contents</a:t>
            </a:r>
            <a:endParaRPr lang="en-US" altLang="en-US" sz="1600" i="1" dirty="0">
              <a:solidFill>
                <a:schemeClr val="bg1"/>
              </a:solidFill>
            </a:endParaRPr>
          </a:p>
        </p:txBody>
      </p:sp>
      <p:sp>
        <p:nvSpPr>
          <p:cNvPr id="9" name="TextBox 11">
            <a:extLst>
              <a:ext uri="{FF2B5EF4-FFF2-40B4-BE49-F238E27FC236}">
                <a16:creationId xmlns:a16="http://schemas.microsoft.com/office/drawing/2014/main" id="{4F18387A-AF4D-0849-99C1-F243E0DEC30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031211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24B3A9A-AABD-FD41-A0A0-F308D8A93396}"/>
              </a:ext>
            </a:extLst>
          </p:cNvPr>
          <p:cNvSpPr>
            <a:spLocks noGrp="1"/>
          </p:cNvSpPr>
          <p:nvPr>
            <p:ph idx="1"/>
          </p:nvPr>
        </p:nvSpPr>
        <p:spPr/>
        <p:txBody>
          <a:bodyPr/>
          <a:lstStyle/>
          <a:p>
            <a:endParaRPr lang="en-US"/>
          </a:p>
        </p:txBody>
      </p:sp>
      <p:sp>
        <p:nvSpPr>
          <p:cNvPr id="3" name="Title 2">
            <a:extLst>
              <a:ext uri="{FF2B5EF4-FFF2-40B4-BE49-F238E27FC236}">
                <a16:creationId xmlns:a16="http://schemas.microsoft.com/office/drawing/2014/main" id="{56B22655-FF7D-EB49-9445-7F5484F8EACE}"/>
              </a:ext>
            </a:extLst>
          </p:cNvPr>
          <p:cNvSpPr>
            <a:spLocks noGrp="1"/>
          </p:cNvSpPr>
          <p:nvPr>
            <p:ph type="title"/>
          </p:nvPr>
        </p:nvSpPr>
        <p:spPr/>
        <p:txBody>
          <a:bodyPr/>
          <a:lstStyle/>
          <a:p>
            <a:r>
              <a:rPr lang="en-US" dirty="0"/>
              <a:t>Set Operations</a:t>
            </a:r>
          </a:p>
        </p:txBody>
      </p:sp>
      <p:pic>
        <p:nvPicPr>
          <p:cNvPr id="4" name="Picture 3">
            <a:extLst>
              <a:ext uri="{FF2B5EF4-FFF2-40B4-BE49-F238E27FC236}">
                <a16:creationId xmlns:a16="http://schemas.microsoft.com/office/drawing/2014/main" id="{B90F9E9B-0C24-4449-9FB0-2DC736696C67}"/>
              </a:ext>
            </a:extLst>
          </p:cNvPr>
          <p:cNvPicPr>
            <a:picLocks noChangeAspect="1"/>
          </p:cNvPicPr>
          <p:nvPr/>
        </p:nvPicPr>
        <p:blipFill>
          <a:blip r:embed="rId2"/>
          <a:stretch>
            <a:fillRect/>
          </a:stretch>
        </p:blipFill>
        <p:spPr>
          <a:xfrm>
            <a:off x="228600" y="493233"/>
            <a:ext cx="8077200" cy="4157034"/>
          </a:xfrm>
          <a:prstGeom prst="rect">
            <a:avLst/>
          </a:prstGeom>
        </p:spPr>
      </p:pic>
    </p:spTree>
    <p:extLst>
      <p:ext uri="{BB962C8B-B14F-4D97-AF65-F5344CB8AC3E}">
        <p14:creationId xmlns:p14="http://schemas.microsoft.com/office/powerpoint/2010/main" val="39370650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8B94F4-A4CE-954D-85DA-8A10E31F2233}"/>
              </a:ext>
            </a:extLst>
          </p:cNvPr>
          <p:cNvSpPr>
            <a:spLocks noGrp="1"/>
          </p:cNvSpPr>
          <p:nvPr>
            <p:ph type="title"/>
          </p:nvPr>
        </p:nvSpPr>
        <p:spPr/>
        <p:txBody>
          <a:bodyPr/>
          <a:lstStyle/>
          <a:p>
            <a:r>
              <a:rPr lang="en-US" dirty="0"/>
              <a:t>One Way to Think About Joins</a:t>
            </a:r>
          </a:p>
        </p:txBody>
      </p:sp>
      <p:pic>
        <p:nvPicPr>
          <p:cNvPr id="4" name="Picture 3">
            <a:extLst>
              <a:ext uri="{FF2B5EF4-FFF2-40B4-BE49-F238E27FC236}">
                <a16:creationId xmlns:a16="http://schemas.microsoft.com/office/drawing/2014/main" id="{0A388C6A-17B9-D349-9775-AFAFE02B4FF3}"/>
              </a:ext>
            </a:extLst>
          </p:cNvPr>
          <p:cNvPicPr>
            <a:picLocks noChangeAspect="1"/>
          </p:cNvPicPr>
          <p:nvPr/>
        </p:nvPicPr>
        <p:blipFill>
          <a:blip r:embed="rId2"/>
          <a:stretch>
            <a:fillRect/>
          </a:stretch>
        </p:blipFill>
        <p:spPr>
          <a:xfrm>
            <a:off x="914400" y="517685"/>
            <a:ext cx="5908790" cy="4108129"/>
          </a:xfrm>
          <a:prstGeom prst="rect">
            <a:avLst/>
          </a:prstGeom>
        </p:spPr>
      </p:pic>
    </p:spTree>
    <p:extLst>
      <p:ext uri="{BB962C8B-B14F-4D97-AF65-F5344CB8AC3E}">
        <p14:creationId xmlns:p14="http://schemas.microsoft.com/office/powerpoint/2010/main" val="169498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4362624-288D-9F49-8C9B-172DD2A7AC1A}"/>
              </a:ext>
            </a:extLst>
          </p:cNvPr>
          <p:cNvSpPr>
            <a:spLocks noGrp="1"/>
          </p:cNvSpPr>
          <p:nvPr>
            <p:ph idx="1"/>
          </p:nvPr>
        </p:nvSpPr>
        <p:spPr>
          <a:xfrm>
            <a:off x="154736" y="3806352"/>
            <a:ext cx="8839200" cy="634819"/>
          </a:xfrm>
        </p:spPr>
        <p:txBody>
          <a:bodyPr/>
          <a:lstStyle/>
          <a:p>
            <a:r>
              <a:rPr lang="en-US" sz="1600" dirty="0"/>
              <a:t>UNION vs JOIN can be confusing. Basically, </a:t>
            </a:r>
          </a:p>
          <a:p>
            <a:pPr lvl="1"/>
            <a:r>
              <a:rPr lang="en-US" sz="1400" dirty="0"/>
              <a:t>JOIN puts the tables together “side by side.”</a:t>
            </a:r>
          </a:p>
          <a:p>
            <a:pPr lvl="1"/>
            <a:r>
              <a:rPr lang="en-US" sz="1400" dirty="0"/>
              <a:t>Union puts the tables together “one on top of the </a:t>
            </a:r>
            <a:r>
              <a:rPr lang="en-US" sz="1400" dirty="0" err="1"/>
              <a:t>oter</a:t>
            </a:r>
            <a:r>
              <a:rPr lang="en-US" sz="1400" dirty="0"/>
              <a:t>.”</a:t>
            </a:r>
          </a:p>
        </p:txBody>
      </p:sp>
      <p:sp>
        <p:nvSpPr>
          <p:cNvPr id="3" name="Title 2">
            <a:extLst>
              <a:ext uri="{FF2B5EF4-FFF2-40B4-BE49-F238E27FC236}">
                <a16:creationId xmlns:a16="http://schemas.microsoft.com/office/drawing/2014/main" id="{0FEA0409-8DA2-C34F-BA5B-87CA012C01A9}"/>
              </a:ext>
            </a:extLst>
          </p:cNvPr>
          <p:cNvSpPr>
            <a:spLocks noGrp="1"/>
          </p:cNvSpPr>
          <p:nvPr>
            <p:ph type="title"/>
          </p:nvPr>
        </p:nvSpPr>
        <p:spPr/>
        <p:txBody>
          <a:bodyPr/>
          <a:lstStyle/>
          <a:p>
            <a:r>
              <a:rPr lang="en-US" dirty="0"/>
              <a:t>JOIN and UNION (and Set Operations)</a:t>
            </a:r>
          </a:p>
        </p:txBody>
      </p:sp>
      <p:pic>
        <p:nvPicPr>
          <p:cNvPr id="4" name="Picture 3">
            <a:extLst>
              <a:ext uri="{FF2B5EF4-FFF2-40B4-BE49-F238E27FC236}">
                <a16:creationId xmlns:a16="http://schemas.microsoft.com/office/drawing/2014/main" id="{DE8BBF7E-E2F4-EE40-957A-17A63425F9E3}"/>
              </a:ext>
            </a:extLst>
          </p:cNvPr>
          <p:cNvPicPr>
            <a:picLocks noChangeAspect="1"/>
          </p:cNvPicPr>
          <p:nvPr/>
        </p:nvPicPr>
        <p:blipFill>
          <a:blip r:embed="rId2"/>
          <a:stretch>
            <a:fillRect/>
          </a:stretch>
        </p:blipFill>
        <p:spPr>
          <a:xfrm>
            <a:off x="172570" y="666750"/>
            <a:ext cx="3898446" cy="2429299"/>
          </a:xfrm>
          <a:prstGeom prst="rect">
            <a:avLst/>
          </a:prstGeom>
        </p:spPr>
      </p:pic>
      <p:pic>
        <p:nvPicPr>
          <p:cNvPr id="5" name="Picture 4">
            <a:extLst>
              <a:ext uri="{FF2B5EF4-FFF2-40B4-BE49-F238E27FC236}">
                <a16:creationId xmlns:a16="http://schemas.microsoft.com/office/drawing/2014/main" id="{0F06648C-D5E1-E840-B582-C060B906C1EF}"/>
              </a:ext>
            </a:extLst>
          </p:cNvPr>
          <p:cNvPicPr>
            <a:picLocks noChangeAspect="1"/>
          </p:cNvPicPr>
          <p:nvPr/>
        </p:nvPicPr>
        <p:blipFill>
          <a:blip r:embed="rId3"/>
          <a:stretch>
            <a:fillRect/>
          </a:stretch>
        </p:blipFill>
        <p:spPr>
          <a:xfrm>
            <a:off x="4893724" y="666750"/>
            <a:ext cx="4077706" cy="3105150"/>
          </a:xfrm>
          <a:prstGeom prst="rect">
            <a:avLst/>
          </a:prstGeom>
        </p:spPr>
      </p:pic>
    </p:spTree>
    <p:extLst>
      <p:ext uri="{BB962C8B-B14F-4D97-AF65-F5344CB8AC3E}">
        <p14:creationId xmlns:p14="http://schemas.microsoft.com/office/powerpoint/2010/main" val="39624512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CEDD15-0530-5040-B71E-6383E5092A47}"/>
              </a:ext>
            </a:extLst>
          </p:cNvPr>
          <p:cNvSpPr>
            <a:spLocks noGrp="1"/>
          </p:cNvSpPr>
          <p:nvPr>
            <p:ph idx="1"/>
          </p:nvPr>
        </p:nvSpPr>
        <p:spPr/>
        <p:txBody>
          <a:bodyPr/>
          <a:lstStyle/>
          <a:p>
            <a:r>
              <a:rPr lang="en-US" dirty="0"/>
              <a:t>The SQL set operations are:</a:t>
            </a:r>
          </a:p>
          <a:p>
            <a:pPr lvl="1"/>
            <a:r>
              <a:rPr lang="en-US" dirty="0"/>
              <a:t>UNION</a:t>
            </a:r>
          </a:p>
          <a:p>
            <a:pPr lvl="1"/>
            <a:r>
              <a:rPr lang="en-US" dirty="0"/>
              <a:t>SELECT</a:t>
            </a:r>
          </a:p>
          <a:p>
            <a:pPr lvl="1"/>
            <a:r>
              <a:rPr lang="en-US" dirty="0"/>
              <a:t>EXCEPT</a:t>
            </a:r>
          </a:p>
          <a:p>
            <a:pPr lvl="1"/>
            <a:endParaRPr lang="en-US" dirty="0"/>
          </a:p>
          <a:p>
            <a:r>
              <a:rPr lang="en-US" dirty="0"/>
              <a:t>Virtually all SQL implementations support UNION.</a:t>
            </a:r>
          </a:p>
          <a:p>
            <a:endParaRPr lang="en-US" dirty="0"/>
          </a:p>
          <a:p>
            <a:r>
              <a:rPr lang="en-US" dirty="0"/>
              <a:t>Support for INTERSECT and EXCEPT is less consistent.</a:t>
            </a:r>
            <a:br>
              <a:rPr lang="en-US" dirty="0"/>
            </a:br>
            <a:r>
              <a:rPr lang="en-US" dirty="0"/>
              <a:t>Can be implemented using other primitives.</a:t>
            </a:r>
          </a:p>
          <a:p>
            <a:endParaRPr lang="en-US" dirty="0"/>
          </a:p>
          <a:p>
            <a:r>
              <a:rPr lang="en-US" dirty="0"/>
              <a:t>We will some examples with another database that we will use.</a:t>
            </a:r>
            <a:br>
              <a:rPr lang="en-US" dirty="0"/>
            </a:br>
            <a:r>
              <a:rPr lang="en-US" dirty="0"/>
              <a:t>(Switch to notebook)</a:t>
            </a:r>
          </a:p>
          <a:p>
            <a:endParaRPr lang="en-US" dirty="0"/>
          </a:p>
          <a:p>
            <a:endParaRPr lang="en-US" dirty="0"/>
          </a:p>
        </p:txBody>
      </p:sp>
      <p:sp>
        <p:nvSpPr>
          <p:cNvPr id="3" name="Title 2">
            <a:extLst>
              <a:ext uri="{FF2B5EF4-FFF2-40B4-BE49-F238E27FC236}">
                <a16:creationId xmlns:a16="http://schemas.microsoft.com/office/drawing/2014/main" id="{0DDE2047-6CBE-6247-8318-9C3CC3714803}"/>
              </a:ext>
            </a:extLst>
          </p:cNvPr>
          <p:cNvSpPr>
            <a:spLocks noGrp="1"/>
          </p:cNvSpPr>
          <p:nvPr>
            <p:ph type="title"/>
          </p:nvPr>
        </p:nvSpPr>
        <p:spPr/>
        <p:txBody>
          <a:bodyPr/>
          <a:lstStyle/>
          <a:p>
            <a:r>
              <a:rPr lang="en-US" dirty="0"/>
              <a:t>RDBMS and Set Operations</a:t>
            </a:r>
          </a:p>
        </p:txBody>
      </p:sp>
    </p:spTree>
    <p:extLst>
      <p:ext uri="{BB962C8B-B14F-4D97-AF65-F5344CB8AC3E}">
        <p14:creationId xmlns:p14="http://schemas.microsoft.com/office/powerpoint/2010/main" val="33702833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Set Comparisons</a:t>
            </a:r>
            <a:endPar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9">
            <a:extLst>
              <a:ext uri="{FF2B5EF4-FFF2-40B4-BE49-F238E27FC236}">
                <a16:creationId xmlns:a16="http://schemas.microsoft.com/office/drawing/2014/main" id="{D638FD12-95EE-6A4D-A1E4-CACADC89A826}"/>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24</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6037313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Rectangle 2"/>
          <p:cNvSpPr>
            <a:spLocks noGrp="1" noChangeArrowheads="1"/>
          </p:cNvSpPr>
          <p:nvPr>
            <p:ph type="title"/>
          </p:nvPr>
        </p:nvSpPr>
        <p:spPr>
          <a:xfrm>
            <a:off x="1719263" y="1852613"/>
            <a:ext cx="6057900" cy="457200"/>
          </a:xfrm>
        </p:spPr>
        <p:txBody>
          <a:bodyPr/>
          <a:lstStyle/>
          <a:p>
            <a:r>
              <a:rPr lang="en-US" altLang="en-US" dirty="0"/>
              <a:t>Set Comparison</a:t>
            </a:r>
          </a:p>
        </p:txBody>
      </p:sp>
    </p:spTree>
    <p:extLst>
      <p:ext uri="{BB962C8B-B14F-4D97-AF65-F5344CB8AC3E}">
        <p14:creationId xmlns:p14="http://schemas.microsoft.com/office/powerpoint/2010/main" val="38856719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3394" name="Rectangle 2"/>
          <p:cNvSpPr>
            <a:spLocks noGrp="1" noChangeArrowheads="1"/>
          </p:cNvSpPr>
          <p:nvPr>
            <p:ph type="title"/>
          </p:nvPr>
        </p:nvSpPr>
        <p:spPr>
          <a:xfrm>
            <a:off x="1557338" y="107156"/>
            <a:ext cx="6057900" cy="457200"/>
          </a:xfrm>
        </p:spPr>
        <p:txBody>
          <a:bodyPr/>
          <a:lstStyle/>
          <a:p>
            <a:r>
              <a:rPr lang="en-US" altLang="en-US" dirty="0"/>
              <a:t>Set Comparison – </a:t>
            </a:r>
            <a:r>
              <a:rPr lang="ja-JP" altLang="en-US" dirty="0"/>
              <a:t>“</a:t>
            </a:r>
            <a:r>
              <a:rPr lang="en-US" altLang="ja-JP" dirty="0"/>
              <a:t>some</a:t>
            </a:r>
            <a:r>
              <a:rPr lang="ja-JP" altLang="en-US" dirty="0"/>
              <a:t>”</a:t>
            </a:r>
            <a:r>
              <a:rPr lang="en-US" altLang="ja-JP" dirty="0"/>
              <a:t> Clause</a:t>
            </a:r>
            <a:endParaRPr lang="en-US" altLang="en-US" dirty="0"/>
          </a:p>
        </p:txBody>
      </p:sp>
      <p:sp>
        <p:nvSpPr>
          <p:cNvPr id="51202" name="Rectangle 3"/>
          <p:cNvSpPr>
            <a:spLocks noGrp="1" noChangeArrowheads="1"/>
          </p:cNvSpPr>
          <p:nvPr>
            <p:ph type="body" idx="1"/>
          </p:nvPr>
        </p:nvSpPr>
        <p:spPr>
          <a:xfrm>
            <a:off x="1715610" y="829865"/>
            <a:ext cx="5538179" cy="3151869"/>
          </a:xfrm>
        </p:spPr>
        <p:txBody>
          <a:bodyPr/>
          <a:lstStyle/>
          <a:p>
            <a:pPr defTabSz="686991">
              <a:tabLst>
                <a:tab pos="1372791" algn="l"/>
              </a:tabLst>
            </a:pPr>
            <a:r>
              <a:rPr lang="en-US" altLang="en-US" dirty="0"/>
              <a:t>Find names of instructors with salary greater than that of some (at least one) instructor in the Biology department.</a:t>
            </a:r>
          </a:p>
          <a:p>
            <a:pPr defTabSz="686991">
              <a:tabLst>
                <a:tab pos="1372791" algn="l"/>
              </a:tabLst>
            </a:pPr>
            <a:endParaRPr lang="en-US" altLang="en-US" dirty="0"/>
          </a:p>
          <a:p>
            <a:pPr defTabSz="686991">
              <a:tabLst>
                <a:tab pos="1372791" algn="l"/>
              </a:tabLst>
            </a:pPr>
            <a:endParaRPr lang="en-US" altLang="en-US" dirty="0"/>
          </a:p>
          <a:p>
            <a:pPr defTabSz="686991">
              <a:tabLst>
                <a:tab pos="1372791" algn="l"/>
              </a:tabLst>
            </a:pPr>
            <a:endParaRPr lang="en-US" altLang="en-US" dirty="0"/>
          </a:p>
          <a:p>
            <a:pPr defTabSz="686991">
              <a:tabLst>
                <a:tab pos="1372791" algn="l"/>
              </a:tabLst>
            </a:pPr>
            <a:r>
              <a:rPr lang="en-US" altLang="en-US" dirty="0"/>
              <a:t>Same query using &gt; </a:t>
            </a:r>
            <a:r>
              <a:rPr lang="en-US" altLang="en-US" b="1" dirty="0"/>
              <a:t>some</a:t>
            </a:r>
            <a:r>
              <a:rPr lang="en-US" altLang="en-US" dirty="0"/>
              <a:t> clause</a:t>
            </a:r>
          </a:p>
        </p:txBody>
      </p:sp>
      <p:sp>
        <p:nvSpPr>
          <p:cNvPr id="51204" name="Text Box 5"/>
          <p:cNvSpPr txBox="1">
            <a:spLocks noChangeArrowheads="1"/>
          </p:cNvSpPr>
          <p:nvPr/>
        </p:nvSpPr>
        <p:spPr bwMode="auto">
          <a:xfrm>
            <a:off x="2611041" y="2464420"/>
            <a:ext cx="424338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some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 name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p:txBody>
      </p:sp>
      <p:sp>
        <p:nvSpPr>
          <p:cNvPr id="51205" name="Text Box 6"/>
          <p:cNvSpPr txBox="1">
            <a:spLocks noChangeArrowheads="1"/>
          </p:cNvSpPr>
          <p:nvPr/>
        </p:nvSpPr>
        <p:spPr bwMode="auto">
          <a:xfrm>
            <a:off x="2607469" y="1354850"/>
            <a:ext cx="395644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T.salary</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S.salary</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and </a:t>
            </a:r>
            <a:r>
              <a:rPr kumimoji="0"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S.dept</a:t>
            </a:r>
            <a:r>
              <a:rPr kumimoji="0"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name </a:t>
            </a:r>
            <a:r>
              <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p:txBody>
      </p:sp>
    </p:spTree>
    <p:extLst>
      <p:ext uri="{BB962C8B-B14F-4D97-AF65-F5344CB8AC3E}">
        <p14:creationId xmlns:p14="http://schemas.microsoft.com/office/powerpoint/2010/main" val="16876655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ChangeArrowheads="1"/>
          </p:cNvSpPr>
          <p:nvPr>
            <p:ph type="title"/>
          </p:nvPr>
        </p:nvSpPr>
        <p:spPr>
          <a:xfrm>
            <a:off x="1610916" y="109791"/>
            <a:ext cx="6057900" cy="457200"/>
          </a:xfrm>
        </p:spPr>
        <p:txBody>
          <a:bodyPr/>
          <a:lstStyle/>
          <a:p>
            <a:r>
              <a:rPr lang="en-US" altLang="en-US" dirty="0"/>
              <a:t>Definition of  </a:t>
            </a:r>
            <a:r>
              <a:rPr lang="ja-JP" altLang="en-US" dirty="0"/>
              <a:t>“</a:t>
            </a:r>
            <a:r>
              <a:rPr lang="en-US" altLang="ja-JP" dirty="0"/>
              <a:t>some</a:t>
            </a:r>
            <a:r>
              <a:rPr lang="ja-JP" altLang="en-US" dirty="0"/>
              <a:t>”</a:t>
            </a:r>
            <a:r>
              <a:rPr lang="en-US" altLang="ja-JP" dirty="0"/>
              <a:t> Clause</a:t>
            </a:r>
            <a:endParaRPr lang="en-US" altLang="en-US" dirty="0"/>
          </a:p>
        </p:txBody>
      </p:sp>
      <p:sp>
        <p:nvSpPr>
          <p:cNvPr id="52226" name="Rectangle 3"/>
          <p:cNvSpPr>
            <a:spLocks noGrp="1" noChangeArrowheads="1"/>
          </p:cNvSpPr>
          <p:nvPr>
            <p:ph type="body" idx="1"/>
          </p:nvPr>
        </p:nvSpPr>
        <p:spPr>
          <a:xfrm>
            <a:off x="1711149" y="829867"/>
            <a:ext cx="5100637" cy="535781"/>
          </a:xfrm>
        </p:spPr>
        <p:txBody>
          <a:bodyPr/>
          <a:lstStyle/>
          <a:p>
            <a:r>
              <a:rPr lang="en-US" altLang="en-US" dirty="0"/>
              <a:t>F &lt;comp&gt; </a:t>
            </a:r>
            <a:r>
              <a:rPr lang="en-US" altLang="en-US" b="1" dirty="0"/>
              <a:t>some </a:t>
            </a:r>
            <a:r>
              <a:rPr lang="en-US" altLang="en-US" i="1" dirty="0"/>
              <a:t>r </a:t>
            </a:r>
            <a:r>
              <a:rPr lang="en-US" altLang="en-US" dirty="0">
                <a:sym typeface="Symbol" panose="05050102010706020507" pitchFamily="18" charset="2"/>
              </a:rPr>
              <a:t></a:t>
            </a:r>
            <a:r>
              <a:rPr lang="en-US" altLang="en-US" i="1" dirty="0">
                <a:sym typeface="Symbol" panose="05050102010706020507" pitchFamily="18" charset="2"/>
              </a:rPr>
              <a:t>t </a:t>
            </a:r>
            <a:r>
              <a:rPr lang="en-US" altLang="en-US" dirty="0">
                <a:sym typeface="Symbol" panose="05050102010706020507" pitchFamily="18" charset="2"/>
              </a:rPr>
              <a:t></a:t>
            </a:r>
            <a:r>
              <a:rPr lang="en-US" altLang="en-US" i="1" dirty="0">
                <a:sym typeface="Symbol" panose="05050102010706020507" pitchFamily="18" charset="2"/>
              </a:rPr>
              <a:t>r </a:t>
            </a:r>
            <a:r>
              <a:rPr lang="en-US" altLang="en-US" dirty="0">
                <a:sym typeface="Symbol" panose="05050102010706020507" pitchFamily="18" charset="2"/>
              </a:rPr>
              <a:t>such that (F &lt;comp&gt; </a:t>
            </a:r>
            <a:r>
              <a:rPr lang="en-US" altLang="en-US" i="1" dirty="0">
                <a:sym typeface="Symbol" panose="05050102010706020507" pitchFamily="18" charset="2"/>
              </a:rPr>
              <a:t>t </a:t>
            </a:r>
            <a:r>
              <a:rPr lang="en-US" altLang="en-US" dirty="0">
                <a:sym typeface="Symbol" panose="05050102010706020507" pitchFamily="18" charset="2"/>
              </a:rPr>
              <a:t>)</a:t>
            </a:r>
            <a:br>
              <a:rPr lang="en-US" altLang="en-US" i="1" dirty="0">
                <a:sym typeface="Symbol" panose="05050102010706020507" pitchFamily="18" charset="2"/>
              </a:rPr>
            </a:br>
            <a:r>
              <a:rPr lang="en-US" altLang="en-US" dirty="0">
                <a:sym typeface="Symbol" panose="05050102010706020507" pitchFamily="18" charset="2"/>
              </a:rPr>
              <a:t>Where &lt;comp&gt; can be:      </a:t>
            </a:r>
            <a:endParaRPr lang="en-US" altLang="en-US" dirty="0"/>
          </a:p>
        </p:txBody>
      </p:sp>
      <p:grpSp>
        <p:nvGrpSpPr>
          <p:cNvPr id="2" name="Group 1"/>
          <p:cNvGrpSpPr>
            <a:grpSpLocks/>
          </p:cNvGrpSpPr>
          <p:nvPr/>
        </p:nvGrpSpPr>
        <p:grpSpPr bwMode="auto">
          <a:xfrm>
            <a:off x="2277666" y="1464469"/>
            <a:ext cx="5854303" cy="3175397"/>
            <a:chOff x="809625" y="1952625"/>
            <a:chExt cx="7805738" cy="4233863"/>
          </a:xfrm>
        </p:grpSpPr>
        <p:grpSp>
          <p:nvGrpSpPr>
            <p:cNvPr id="3" name="Group 4"/>
            <p:cNvGrpSpPr>
              <a:grpSpLocks/>
            </p:cNvGrpSpPr>
            <p:nvPr/>
          </p:nvGrpSpPr>
          <p:grpSpPr bwMode="auto">
            <a:xfrm>
              <a:off x="2105025" y="1952625"/>
              <a:ext cx="457200" cy="1066800"/>
              <a:chOff x="2448" y="1296"/>
              <a:chExt cx="288" cy="960"/>
            </a:xfrm>
          </p:grpSpPr>
          <p:sp>
            <p:nvSpPr>
              <p:cNvPr id="52246" name="Rectangle 5"/>
              <p:cNvSpPr>
                <a:spLocks noChangeArrowheads="1"/>
              </p:cNvSpPr>
              <p:nvPr/>
            </p:nvSpPr>
            <p:spPr bwMode="auto">
              <a:xfrm>
                <a:off x="2448" y="1296"/>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47" name="Rectangle 6"/>
              <p:cNvSpPr>
                <a:spLocks noChangeArrowheads="1"/>
              </p:cNvSpPr>
              <p:nvPr/>
            </p:nvSpPr>
            <p:spPr bwMode="auto">
              <a:xfrm>
                <a:off x="2448" y="1584"/>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48" name="Rectangle 7"/>
              <p:cNvSpPr>
                <a:spLocks noChangeArrowheads="1"/>
              </p:cNvSpPr>
              <p:nvPr/>
            </p:nvSpPr>
            <p:spPr bwMode="auto">
              <a:xfrm>
                <a:off x="2448" y="1920"/>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grpSp>
        <p:sp>
          <p:nvSpPr>
            <p:cNvPr id="52229" name="Text Box 8"/>
            <p:cNvSpPr txBox="1">
              <a:spLocks noChangeArrowheads="1"/>
            </p:cNvSpPr>
            <p:nvPr/>
          </p:nvSpPr>
          <p:spPr bwMode="auto">
            <a:xfrm>
              <a:off x="830262" y="2257425"/>
              <a:ext cx="1350961"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2230" name="Text Box 9"/>
            <p:cNvSpPr txBox="1">
              <a:spLocks noChangeArrowheads="1"/>
            </p:cNvSpPr>
            <p:nvPr/>
          </p:nvSpPr>
          <p:spPr bwMode="auto">
            <a:xfrm>
              <a:off x="2638425" y="2257425"/>
              <a:ext cx="914400"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a:t>
              </a:r>
            </a:p>
          </p:txBody>
        </p:sp>
        <p:sp>
          <p:nvSpPr>
            <p:cNvPr id="52231" name="Rectangle 10"/>
            <p:cNvSpPr>
              <a:spLocks noChangeArrowheads="1"/>
            </p:cNvSpPr>
            <p:nvPr/>
          </p:nvSpPr>
          <p:spPr bwMode="auto">
            <a:xfrm>
              <a:off x="2105025" y="3118035"/>
              <a:ext cx="457200" cy="381000"/>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32" name="Rectangle 11"/>
            <p:cNvSpPr>
              <a:spLocks noChangeArrowheads="1"/>
            </p:cNvSpPr>
            <p:nvPr/>
          </p:nvSpPr>
          <p:spPr bwMode="auto">
            <a:xfrm>
              <a:off x="2105025" y="3476625"/>
              <a:ext cx="457200" cy="2968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33" name="Rectangle 12"/>
            <p:cNvSpPr>
              <a:spLocks noChangeArrowheads="1"/>
            </p:cNvSpPr>
            <p:nvPr/>
          </p:nvSpPr>
          <p:spPr bwMode="auto">
            <a:xfrm>
              <a:off x="2105025" y="3930650"/>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34" name="Text Box 13"/>
            <p:cNvSpPr txBox="1">
              <a:spLocks noChangeArrowheads="1"/>
            </p:cNvSpPr>
            <p:nvPr/>
          </p:nvSpPr>
          <p:spPr bwMode="auto">
            <a:xfrm>
              <a:off x="2638425" y="34163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false</a:t>
              </a:r>
            </a:p>
          </p:txBody>
        </p:sp>
        <p:sp>
          <p:nvSpPr>
            <p:cNvPr id="52235" name="Rectangle 14"/>
            <p:cNvSpPr>
              <a:spLocks noChangeArrowheads="1"/>
            </p:cNvSpPr>
            <p:nvPr/>
          </p:nvSpPr>
          <p:spPr bwMode="auto">
            <a:xfrm>
              <a:off x="2105025" y="4235450"/>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36" name="Rectangle 15"/>
            <p:cNvSpPr>
              <a:spLocks noChangeArrowheads="1"/>
            </p:cNvSpPr>
            <p:nvPr/>
          </p:nvSpPr>
          <p:spPr bwMode="auto">
            <a:xfrm>
              <a:off x="2105025" y="4772025"/>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2237" name="Rectangle 16"/>
            <p:cNvSpPr>
              <a:spLocks noChangeArrowheads="1"/>
            </p:cNvSpPr>
            <p:nvPr/>
          </p:nvSpPr>
          <p:spPr bwMode="auto">
            <a:xfrm>
              <a:off x="2105025" y="5076825"/>
              <a:ext cx="457200" cy="3095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2238" name="Text Box 17"/>
            <p:cNvSpPr txBox="1">
              <a:spLocks noChangeArrowheads="1"/>
            </p:cNvSpPr>
            <p:nvPr/>
          </p:nvSpPr>
          <p:spPr bwMode="auto">
            <a:xfrm>
              <a:off x="809625" y="5000625"/>
              <a:ext cx="14478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p>
          </p:txBody>
        </p:sp>
        <p:sp>
          <p:nvSpPr>
            <p:cNvPr id="52239" name="Text Box 18"/>
            <p:cNvSpPr txBox="1">
              <a:spLocks noChangeArrowheads="1"/>
            </p:cNvSpPr>
            <p:nvPr/>
          </p:nvSpPr>
          <p:spPr bwMode="auto">
            <a:xfrm>
              <a:off x="2638425" y="5000625"/>
              <a:ext cx="25146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 (since 0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 </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sym typeface="Symbol" panose="05050102010706020507" pitchFamily="18" charset="2"/>
                </a:rPr>
                <a:t>5)</a:t>
              </a:r>
              <a:endPar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endParaRPr>
            </a:p>
          </p:txBody>
        </p:sp>
        <p:sp>
          <p:nvSpPr>
            <p:cNvPr id="52240" name="Text Box 19"/>
            <p:cNvSpPr txBox="1">
              <a:spLocks noChangeArrowheads="1"/>
            </p:cNvSpPr>
            <p:nvPr/>
          </p:nvSpPr>
          <p:spPr bwMode="auto">
            <a:xfrm>
              <a:off x="3738563" y="2486025"/>
              <a:ext cx="48768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(read:  5 &lt; some tuple in the relation) </a:t>
              </a:r>
            </a:p>
          </p:txBody>
        </p:sp>
        <p:sp>
          <p:nvSpPr>
            <p:cNvPr id="52241" name="Text Box 20"/>
            <p:cNvSpPr txBox="1">
              <a:spLocks noChangeArrowheads="1"/>
            </p:cNvSpPr>
            <p:nvPr/>
          </p:nvSpPr>
          <p:spPr bwMode="auto">
            <a:xfrm>
              <a:off x="844550" y="3402013"/>
              <a:ext cx="1377949"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2242" name="Text Box 21"/>
            <p:cNvSpPr txBox="1">
              <a:spLocks noChangeArrowheads="1"/>
            </p:cNvSpPr>
            <p:nvPr/>
          </p:nvSpPr>
          <p:spPr bwMode="auto">
            <a:xfrm>
              <a:off x="2638425" y="4159251"/>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a:t>
              </a:r>
            </a:p>
          </p:txBody>
        </p:sp>
        <p:sp>
          <p:nvSpPr>
            <p:cNvPr id="52243" name="Text Box 22"/>
            <p:cNvSpPr txBox="1">
              <a:spLocks noChangeArrowheads="1"/>
            </p:cNvSpPr>
            <p:nvPr/>
          </p:nvSpPr>
          <p:spPr bwMode="auto">
            <a:xfrm>
              <a:off x="885825" y="4162425"/>
              <a:ext cx="15240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some</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2244" name="Rectangle 23"/>
            <p:cNvSpPr>
              <a:spLocks noChangeArrowheads="1"/>
            </p:cNvSpPr>
            <p:nvPr/>
          </p:nvSpPr>
          <p:spPr bwMode="auto">
            <a:xfrm>
              <a:off x="823913" y="5472113"/>
              <a:ext cx="6800850"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7866" tIns="33338" rIns="67866" bIns="33338"/>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some</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in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However,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some</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not in</a:t>
              </a:r>
              <a:endPar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endParaRPr>
            </a:p>
          </p:txBody>
        </p:sp>
        <p:sp>
          <p:nvSpPr>
            <p:cNvPr id="52245" name="Line 24"/>
            <p:cNvSpPr>
              <a:spLocks noChangeShapeType="1"/>
            </p:cNvSpPr>
            <p:nvPr/>
          </p:nvSpPr>
          <p:spPr bwMode="auto">
            <a:xfrm flipH="1">
              <a:off x="2919413" y="5840413"/>
              <a:ext cx="122237" cy="2794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34683930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7490" name="Rectangle 2"/>
          <p:cNvSpPr>
            <a:spLocks noGrp="1" noChangeArrowheads="1"/>
          </p:cNvSpPr>
          <p:nvPr>
            <p:ph type="title"/>
          </p:nvPr>
        </p:nvSpPr>
        <p:spPr/>
        <p:txBody>
          <a:bodyPr/>
          <a:lstStyle/>
          <a:p>
            <a:r>
              <a:rPr lang="en-US" altLang="en-US" dirty="0"/>
              <a:t>Set Comparison – </a:t>
            </a:r>
            <a:r>
              <a:rPr lang="ja-JP" altLang="en-US" dirty="0"/>
              <a:t>“</a:t>
            </a:r>
            <a:r>
              <a:rPr lang="en-US" altLang="ja-JP" dirty="0"/>
              <a:t>all</a:t>
            </a:r>
            <a:r>
              <a:rPr lang="ja-JP" altLang="en-US" dirty="0"/>
              <a:t>”</a:t>
            </a:r>
            <a:r>
              <a:rPr lang="en-US" altLang="ja-JP" dirty="0"/>
              <a:t> Clause</a:t>
            </a:r>
            <a:endParaRPr lang="en-US" altLang="en-US" dirty="0"/>
          </a:p>
        </p:txBody>
      </p:sp>
      <p:sp>
        <p:nvSpPr>
          <p:cNvPr id="53250" name="Rectangle 3"/>
          <p:cNvSpPr>
            <a:spLocks noGrp="1" noChangeArrowheads="1"/>
          </p:cNvSpPr>
          <p:nvPr>
            <p:ph type="body" idx="1"/>
          </p:nvPr>
        </p:nvSpPr>
        <p:spPr>
          <a:xfrm>
            <a:off x="1719263" y="831057"/>
            <a:ext cx="5760529" cy="549688"/>
          </a:xfrm>
        </p:spPr>
        <p:txBody>
          <a:bodyPr/>
          <a:lstStyle/>
          <a:p>
            <a:pPr>
              <a:tabLst>
                <a:tab pos="1027510" algn="l"/>
                <a:tab pos="1372791" algn="l"/>
              </a:tabLst>
            </a:pPr>
            <a:r>
              <a:rPr lang="en-US" altLang="en-US" dirty="0"/>
              <a:t>Find the names of all instructors whose salary is greater than the salary of all instructors in the Biology department.</a:t>
            </a:r>
          </a:p>
        </p:txBody>
      </p:sp>
      <p:sp>
        <p:nvSpPr>
          <p:cNvPr id="53251" name="Text Box 4"/>
          <p:cNvSpPr txBox="1">
            <a:spLocks noChangeArrowheads="1"/>
          </p:cNvSpPr>
          <p:nvPr/>
        </p:nvSpPr>
        <p:spPr bwMode="auto">
          <a:xfrm>
            <a:off x="2547986" y="1332740"/>
            <a:ext cx="3763565" cy="1073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&gt;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all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salary</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 name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p:txBody>
      </p:sp>
    </p:spTree>
    <p:extLst>
      <p:ext uri="{BB962C8B-B14F-4D97-AF65-F5344CB8AC3E}">
        <p14:creationId xmlns:p14="http://schemas.microsoft.com/office/powerpoint/2010/main" val="34560408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538" name="Rectangle 2"/>
          <p:cNvSpPr>
            <a:spLocks noGrp="1" noChangeArrowheads="1"/>
          </p:cNvSpPr>
          <p:nvPr>
            <p:ph type="title"/>
          </p:nvPr>
        </p:nvSpPr>
        <p:spPr/>
        <p:txBody>
          <a:bodyPr/>
          <a:lstStyle/>
          <a:p>
            <a:r>
              <a:rPr lang="en-US" altLang="en-US" dirty="0"/>
              <a:t>Definition of </a:t>
            </a:r>
            <a:r>
              <a:rPr lang="ja-JP" altLang="en-US" dirty="0"/>
              <a:t>“</a:t>
            </a:r>
            <a:r>
              <a:rPr lang="en-US" altLang="ja-JP" dirty="0"/>
              <a:t>all</a:t>
            </a:r>
            <a:r>
              <a:rPr lang="ja-JP" altLang="en-US" dirty="0"/>
              <a:t>”</a:t>
            </a:r>
            <a:r>
              <a:rPr lang="en-US" altLang="ja-JP" dirty="0"/>
              <a:t> Clause</a:t>
            </a:r>
            <a:endParaRPr lang="en-US" altLang="en-US" dirty="0"/>
          </a:p>
        </p:txBody>
      </p:sp>
      <p:sp>
        <p:nvSpPr>
          <p:cNvPr id="54274" name="Rectangle 3"/>
          <p:cNvSpPr>
            <a:spLocks noGrp="1" noChangeArrowheads="1"/>
          </p:cNvSpPr>
          <p:nvPr>
            <p:ph type="body" idx="1"/>
          </p:nvPr>
        </p:nvSpPr>
        <p:spPr>
          <a:xfrm>
            <a:off x="1719263" y="841773"/>
            <a:ext cx="5020866" cy="286940"/>
          </a:xfrm>
        </p:spPr>
        <p:txBody>
          <a:bodyPr vert="horz" wrap="square" lIns="67866" tIns="33338" rIns="67866" bIns="33338" numCol="1" anchor="t" anchorCtr="0" compatLnSpc="1">
            <a:prstTxWarp prst="textNoShape">
              <a:avLst/>
            </a:prstTxWarp>
          </a:bodyPr>
          <a:lstStyle/>
          <a:p>
            <a:r>
              <a:rPr lang="en-US" altLang="en-US" dirty="0"/>
              <a:t>F &lt;comp&gt; </a:t>
            </a:r>
            <a:r>
              <a:rPr lang="en-US" altLang="en-US" b="1" dirty="0"/>
              <a:t>all </a:t>
            </a:r>
            <a:r>
              <a:rPr lang="en-US" altLang="en-US" i="1" dirty="0"/>
              <a:t>r </a:t>
            </a:r>
            <a:r>
              <a:rPr lang="en-US" altLang="en-US" dirty="0">
                <a:sym typeface="Symbol" panose="05050102010706020507" pitchFamily="18" charset="2"/>
              </a:rPr>
              <a:t></a:t>
            </a:r>
            <a:r>
              <a:rPr lang="en-US" altLang="en-US" i="1" dirty="0">
                <a:sym typeface="Symbol" panose="05050102010706020507" pitchFamily="18" charset="2"/>
              </a:rPr>
              <a:t>t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 (F &lt;comp&gt; </a:t>
            </a:r>
            <a:r>
              <a:rPr lang="en-US" altLang="en-US" i="1" dirty="0">
                <a:sym typeface="Symbol" panose="05050102010706020507" pitchFamily="18" charset="2"/>
              </a:rPr>
              <a:t>t)</a:t>
            </a:r>
            <a:endParaRPr lang="en-US" altLang="en-US" dirty="0"/>
          </a:p>
        </p:txBody>
      </p:sp>
      <p:grpSp>
        <p:nvGrpSpPr>
          <p:cNvPr id="2" name="Group 1"/>
          <p:cNvGrpSpPr>
            <a:grpSpLocks/>
          </p:cNvGrpSpPr>
          <p:nvPr/>
        </p:nvGrpSpPr>
        <p:grpSpPr bwMode="auto">
          <a:xfrm>
            <a:off x="2166937" y="1314451"/>
            <a:ext cx="5100638" cy="3164681"/>
            <a:chOff x="1238250" y="1752600"/>
            <a:chExt cx="6800850" cy="4219575"/>
          </a:xfrm>
        </p:grpSpPr>
        <p:grpSp>
          <p:nvGrpSpPr>
            <p:cNvPr id="3" name="Group 4"/>
            <p:cNvGrpSpPr>
              <a:grpSpLocks/>
            </p:cNvGrpSpPr>
            <p:nvPr/>
          </p:nvGrpSpPr>
          <p:grpSpPr bwMode="auto">
            <a:xfrm>
              <a:off x="2619375" y="1752600"/>
              <a:ext cx="457200" cy="1066800"/>
              <a:chOff x="2448" y="1296"/>
              <a:chExt cx="288" cy="960"/>
            </a:xfrm>
          </p:grpSpPr>
          <p:sp>
            <p:nvSpPr>
              <p:cNvPr id="54293" name="Rectangle 5"/>
              <p:cNvSpPr>
                <a:spLocks noChangeArrowheads="1"/>
              </p:cNvSpPr>
              <p:nvPr/>
            </p:nvSpPr>
            <p:spPr bwMode="auto">
              <a:xfrm>
                <a:off x="2448" y="1296"/>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0</a:t>
                </a:r>
              </a:p>
            </p:txBody>
          </p:sp>
          <p:sp>
            <p:nvSpPr>
              <p:cNvPr id="54294" name="Rectangle 6"/>
              <p:cNvSpPr>
                <a:spLocks noChangeArrowheads="1"/>
              </p:cNvSpPr>
              <p:nvPr/>
            </p:nvSpPr>
            <p:spPr bwMode="auto">
              <a:xfrm>
                <a:off x="2448" y="1584"/>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4295" name="Rectangle 7"/>
              <p:cNvSpPr>
                <a:spLocks noChangeArrowheads="1"/>
              </p:cNvSpPr>
              <p:nvPr/>
            </p:nvSpPr>
            <p:spPr bwMode="auto">
              <a:xfrm>
                <a:off x="2448" y="1920"/>
                <a:ext cx="288" cy="336"/>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grpSp>
        <p:sp>
          <p:nvSpPr>
            <p:cNvPr id="54277" name="Text Box 8"/>
            <p:cNvSpPr txBox="1">
              <a:spLocks noChangeArrowheads="1"/>
            </p:cNvSpPr>
            <p:nvPr/>
          </p:nvSpPr>
          <p:spPr bwMode="auto">
            <a:xfrm>
              <a:off x="1593850" y="20574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4278" name="Text Box 9"/>
            <p:cNvSpPr txBox="1">
              <a:spLocks noChangeArrowheads="1"/>
            </p:cNvSpPr>
            <p:nvPr/>
          </p:nvSpPr>
          <p:spPr bwMode="auto">
            <a:xfrm>
              <a:off x="3152775" y="20574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false</a:t>
              </a:r>
            </a:p>
          </p:txBody>
        </p:sp>
        <p:sp>
          <p:nvSpPr>
            <p:cNvPr id="54279" name="Rectangle 10"/>
            <p:cNvSpPr>
              <a:spLocks noChangeArrowheads="1"/>
            </p:cNvSpPr>
            <p:nvPr/>
          </p:nvSpPr>
          <p:spPr bwMode="auto">
            <a:xfrm>
              <a:off x="2619375" y="2971800"/>
              <a:ext cx="457200" cy="381000"/>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54280" name="Rectangle 11"/>
            <p:cNvSpPr>
              <a:spLocks noChangeArrowheads="1"/>
            </p:cNvSpPr>
            <p:nvPr/>
          </p:nvSpPr>
          <p:spPr bwMode="auto">
            <a:xfrm>
              <a:off x="2619375" y="3276600"/>
              <a:ext cx="457200" cy="2968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10</a:t>
              </a:r>
            </a:p>
          </p:txBody>
        </p:sp>
        <p:sp>
          <p:nvSpPr>
            <p:cNvPr id="54281" name="Rectangle 12"/>
            <p:cNvSpPr>
              <a:spLocks noChangeArrowheads="1"/>
            </p:cNvSpPr>
            <p:nvPr/>
          </p:nvSpPr>
          <p:spPr bwMode="auto">
            <a:xfrm>
              <a:off x="2619375" y="3730625"/>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54282" name="Text Box 13"/>
            <p:cNvSpPr txBox="1">
              <a:spLocks noChangeArrowheads="1"/>
            </p:cNvSpPr>
            <p:nvPr/>
          </p:nvSpPr>
          <p:spPr bwMode="auto">
            <a:xfrm>
              <a:off x="3152775" y="3216275"/>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a:t>
              </a:r>
            </a:p>
          </p:txBody>
        </p:sp>
        <p:sp>
          <p:nvSpPr>
            <p:cNvPr id="54283" name="Rectangle 14"/>
            <p:cNvSpPr>
              <a:spLocks noChangeArrowheads="1"/>
            </p:cNvSpPr>
            <p:nvPr/>
          </p:nvSpPr>
          <p:spPr bwMode="auto">
            <a:xfrm>
              <a:off x="2619375" y="4035425"/>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54284" name="Rectangle 15"/>
            <p:cNvSpPr>
              <a:spLocks noChangeArrowheads="1"/>
            </p:cNvSpPr>
            <p:nvPr/>
          </p:nvSpPr>
          <p:spPr bwMode="auto">
            <a:xfrm>
              <a:off x="2619375" y="4572000"/>
              <a:ext cx="457200" cy="307975"/>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54285" name="Rectangle 16"/>
            <p:cNvSpPr>
              <a:spLocks noChangeArrowheads="1"/>
            </p:cNvSpPr>
            <p:nvPr/>
          </p:nvSpPr>
          <p:spPr bwMode="auto">
            <a:xfrm>
              <a:off x="2619375" y="4876800"/>
              <a:ext cx="457200" cy="309563"/>
            </a:xfrm>
            <a:prstGeom prst="rect">
              <a:avLst/>
            </a:prstGeom>
            <a:solidFill>
              <a:schemeClr val="bg1"/>
            </a:solidFill>
            <a:ln w="12700">
              <a:solidFill>
                <a:schemeClr val="tx1"/>
              </a:solidFill>
              <a:miter lim="800000"/>
              <a:headEnd/>
              <a:tailEnd/>
            </a:ln>
          </p:spPr>
          <p:txBody>
            <a:bodyPr wrap="none"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54286" name="Text Box 17"/>
            <p:cNvSpPr txBox="1">
              <a:spLocks noChangeArrowheads="1"/>
            </p:cNvSpPr>
            <p:nvPr/>
          </p:nvSpPr>
          <p:spPr bwMode="auto">
            <a:xfrm>
              <a:off x="1704975" y="4800600"/>
              <a:ext cx="16764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p>
          </p:txBody>
        </p:sp>
        <p:sp>
          <p:nvSpPr>
            <p:cNvPr id="54287" name="Text Box 18"/>
            <p:cNvSpPr txBox="1">
              <a:spLocks noChangeArrowheads="1"/>
            </p:cNvSpPr>
            <p:nvPr/>
          </p:nvSpPr>
          <p:spPr bwMode="auto">
            <a:xfrm>
              <a:off x="3163888" y="4786314"/>
              <a:ext cx="457200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true (since 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 </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sym typeface="Symbol" panose="05050102010706020507" pitchFamily="18" charset="2"/>
                </a:rPr>
                <a:t>4 and 5 </a:t>
              </a:r>
              <a:r>
                <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sym typeface="Symbol" panose="05050102010706020507" pitchFamily="18" charset="2"/>
                </a:rPr>
                <a:t> 6)</a:t>
              </a:r>
              <a:endParaRPr kumimoji="0" lang="en-US" altLang="en-US" sz="18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endParaRPr>
            </a:p>
          </p:txBody>
        </p:sp>
        <p:sp>
          <p:nvSpPr>
            <p:cNvPr id="54288" name="Text Box 19"/>
            <p:cNvSpPr txBox="1">
              <a:spLocks noChangeArrowheads="1"/>
            </p:cNvSpPr>
            <p:nvPr/>
          </p:nvSpPr>
          <p:spPr bwMode="auto">
            <a:xfrm>
              <a:off x="1651001" y="3228975"/>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&lt;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4289" name="Text Box 20"/>
            <p:cNvSpPr txBox="1">
              <a:spLocks noChangeArrowheads="1"/>
            </p:cNvSpPr>
            <p:nvPr/>
          </p:nvSpPr>
          <p:spPr bwMode="auto">
            <a:xfrm>
              <a:off x="3152775" y="3959226"/>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 false</a:t>
              </a:r>
            </a:p>
          </p:txBody>
        </p:sp>
        <p:sp>
          <p:nvSpPr>
            <p:cNvPr id="54290" name="Text Box 21"/>
            <p:cNvSpPr txBox="1">
              <a:spLocks noChangeArrowheads="1"/>
            </p:cNvSpPr>
            <p:nvPr/>
          </p:nvSpPr>
          <p:spPr bwMode="auto">
            <a:xfrm>
              <a:off x="1704975" y="3962400"/>
              <a:ext cx="1219200" cy="400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(5 = </a:t>
              </a:r>
              <a:r>
                <a:rPr kumimoji="0" lang="en-US" altLang="en-US" sz="135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all</a:t>
              </a:r>
              <a:endPar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4291" name="Rectangle 22"/>
            <p:cNvSpPr>
              <a:spLocks noChangeArrowheads="1"/>
            </p:cNvSpPr>
            <p:nvPr/>
          </p:nvSpPr>
          <p:spPr bwMode="auto">
            <a:xfrm>
              <a:off x="1238250" y="5257800"/>
              <a:ext cx="6800850"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67866" tIns="33338" rIns="67866" bIns="33338"/>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all</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rPr>
                <a:t>) </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not in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However,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all</a:t>
              </a:r>
              <a:r>
                <a:rPr kumimoji="0" lang="en-US" altLang="en-US" sz="135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  </a:t>
              </a:r>
              <a:r>
                <a:rPr kumimoji="0" lang="en-US" altLang="en-US" sz="1350" b="1"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sym typeface="Symbol" panose="05050102010706020507" pitchFamily="18" charset="2"/>
                </a:rPr>
                <a:t>in</a:t>
              </a:r>
            </a:p>
          </p:txBody>
        </p:sp>
        <p:sp>
          <p:nvSpPr>
            <p:cNvPr id="54292" name="Line 23"/>
            <p:cNvSpPr>
              <a:spLocks noChangeShapeType="1"/>
            </p:cNvSpPr>
            <p:nvPr/>
          </p:nvSpPr>
          <p:spPr bwMode="auto">
            <a:xfrm flipH="1">
              <a:off x="3016250" y="5603875"/>
              <a:ext cx="109538" cy="2286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887417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Codd’s Rules</a:t>
            </a:r>
            <a:br>
              <a:rPr lang="en-US" altLang="en-US" sz="2800" i="1" dirty="0">
                <a:solidFill>
                  <a:schemeClr val="bg1"/>
                </a:solidFill>
              </a:rPr>
            </a:br>
            <a:r>
              <a:rPr lang="en-US" altLang="en-US" sz="2800" i="1" dirty="0">
                <a:solidFill>
                  <a:schemeClr val="bg1"/>
                </a:solidFill>
              </a:rPr>
              <a:t>Metadata, Integrity</a:t>
            </a:r>
            <a:endParaRPr lang="en-US" altLang="en-US" sz="1600" i="1" dirty="0">
              <a:solidFill>
                <a:schemeClr val="bg1"/>
              </a:solidFill>
            </a:endParaRPr>
          </a:p>
        </p:txBody>
      </p:sp>
      <p:sp>
        <p:nvSpPr>
          <p:cNvPr id="9" name="TextBox 11">
            <a:extLst>
              <a:ext uri="{FF2B5EF4-FFF2-40B4-BE49-F238E27FC236}">
                <a16:creationId xmlns:a16="http://schemas.microsoft.com/office/drawing/2014/main" id="{73400130-8914-2D46-91D7-8BD4B026CA06}"/>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3</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32867639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586" name="Rectangle 2"/>
          <p:cNvSpPr>
            <a:spLocks noGrp="1" noChangeArrowheads="1"/>
          </p:cNvSpPr>
          <p:nvPr>
            <p:ph type="title"/>
          </p:nvPr>
        </p:nvSpPr>
        <p:spPr/>
        <p:txBody>
          <a:bodyPr/>
          <a:lstStyle/>
          <a:p>
            <a:r>
              <a:rPr lang="en-US" altLang="en-US" dirty="0"/>
              <a:t>Test for Empty Relations</a:t>
            </a:r>
          </a:p>
        </p:txBody>
      </p:sp>
      <p:sp>
        <p:nvSpPr>
          <p:cNvPr id="55298" name="Rectangle 3"/>
          <p:cNvSpPr>
            <a:spLocks noGrp="1" noChangeArrowheads="1"/>
          </p:cNvSpPr>
          <p:nvPr>
            <p:ph type="body" idx="1"/>
          </p:nvPr>
        </p:nvSpPr>
        <p:spPr>
          <a:xfrm>
            <a:off x="1719263" y="829866"/>
            <a:ext cx="5702469" cy="2087070"/>
          </a:xfrm>
        </p:spPr>
        <p:txBody>
          <a:bodyPr/>
          <a:lstStyle/>
          <a:p>
            <a:r>
              <a:rPr lang="en-US" altLang="en-US" dirty="0"/>
              <a:t>The </a:t>
            </a:r>
            <a:r>
              <a:rPr lang="en-US" altLang="en-US" b="1" dirty="0"/>
              <a:t>exists</a:t>
            </a:r>
            <a:r>
              <a:rPr lang="en-US" altLang="en-US" dirty="0"/>
              <a:t> construct returns the value </a:t>
            </a:r>
            <a:r>
              <a:rPr lang="en-US" altLang="en-US" b="1" dirty="0"/>
              <a:t>true</a:t>
            </a:r>
            <a:r>
              <a:rPr lang="en-US" altLang="en-US" dirty="0"/>
              <a:t> if the argument subquery is nonempty.</a:t>
            </a:r>
          </a:p>
          <a:p>
            <a:r>
              <a:rPr lang="en-US" altLang="en-US" b="1" dirty="0"/>
              <a:t>exists </a:t>
            </a:r>
            <a:r>
              <a:rPr lang="en-US" altLang="en-US" i="1" dirty="0"/>
              <a:t> r </a:t>
            </a:r>
            <a:r>
              <a:rPr lang="en-US" altLang="en-US" dirty="0">
                <a:sym typeface="Symbol" panose="05050102010706020507" pitchFamily="18" charset="2"/>
              </a:rPr>
              <a:t> </a:t>
            </a:r>
            <a:r>
              <a:rPr lang="en-US" altLang="en-US" i="1" dirty="0">
                <a:sym typeface="Symbol" panose="05050102010706020507" pitchFamily="18" charset="2"/>
              </a:rPr>
              <a:t>r </a:t>
            </a:r>
            <a:r>
              <a:rPr lang="en-US" altLang="en-US" dirty="0">
                <a:sym typeface="Symbol" panose="05050102010706020507" pitchFamily="18" charset="2"/>
              </a:rPr>
              <a:t> </a:t>
            </a:r>
            <a:r>
              <a:rPr lang="en-US" altLang="en-US" i="1" dirty="0"/>
              <a:t>Ø</a:t>
            </a:r>
            <a:endParaRPr lang="en-US" altLang="en-US" dirty="0">
              <a:sym typeface="Symbol" panose="05050102010706020507" pitchFamily="18" charset="2"/>
            </a:endParaRPr>
          </a:p>
          <a:p>
            <a:r>
              <a:rPr lang="en-US" altLang="en-US" b="1" dirty="0">
                <a:sym typeface="Symbol" panose="05050102010706020507" pitchFamily="18" charset="2"/>
              </a:rPr>
              <a:t>not exists </a:t>
            </a:r>
            <a:r>
              <a:rPr lang="en-US" altLang="en-US" i="1" dirty="0"/>
              <a:t>r </a:t>
            </a:r>
            <a:r>
              <a:rPr lang="en-US" altLang="en-US" dirty="0">
                <a:sym typeface="Symbol" panose="05050102010706020507" pitchFamily="18" charset="2"/>
              </a:rPr>
              <a:t> </a:t>
            </a:r>
            <a:r>
              <a:rPr lang="en-US" altLang="en-US" i="1" dirty="0">
                <a:sym typeface="Symbol" panose="05050102010706020507" pitchFamily="18" charset="2"/>
              </a:rPr>
              <a:t>r </a:t>
            </a:r>
            <a:r>
              <a:rPr lang="en-US" altLang="en-US" dirty="0">
                <a:sym typeface="Symbol" panose="05050102010706020507" pitchFamily="18" charset="2"/>
              </a:rPr>
              <a:t>= </a:t>
            </a:r>
            <a:r>
              <a:rPr lang="en-US" altLang="en-US" i="1" dirty="0"/>
              <a:t>Ø</a:t>
            </a:r>
          </a:p>
        </p:txBody>
      </p:sp>
    </p:spTree>
    <p:extLst>
      <p:ext uri="{BB962C8B-B14F-4D97-AF65-F5344CB8AC3E}">
        <p14:creationId xmlns:p14="http://schemas.microsoft.com/office/powerpoint/2010/main" val="39922984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634" name="Rectangle 2"/>
          <p:cNvSpPr>
            <a:spLocks noGrp="1" noChangeArrowheads="1"/>
          </p:cNvSpPr>
          <p:nvPr>
            <p:ph type="title"/>
          </p:nvPr>
        </p:nvSpPr>
        <p:spPr/>
        <p:txBody>
          <a:bodyPr/>
          <a:lstStyle/>
          <a:p>
            <a:r>
              <a:rPr lang="en-US" altLang="en-US" dirty="0"/>
              <a:t>Use of </a:t>
            </a:r>
            <a:r>
              <a:rPr lang="ja-JP" altLang="en-US" dirty="0"/>
              <a:t>“</a:t>
            </a:r>
            <a:r>
              <a:rPr lang="en-US" altLang="ja-JP" dirty="0"/>
              <a:t>exists</a:t>
            </a:r>
            <a:r>
              <a:rPr lang="ja-JP" altLang="en-US" dirty="0"/>
              <a:t>”</a:t>
            </a:r>
            <a:r>
              <a:rPr lang="en-US" altLang="ja-JP" dirty="0"/>
              <a:t> Clause</a:t>
            </a:r>
            <a:endParaRPr lang="en-US" altLang="en-US" dirty="0"/>
          </a:p>
        </p:txBody>
      </p:sp>
      <p:sp>
        <p:nvSpPr>
          <p:cNvPr id="56322" name="Rectangle 3"/>
          <p:cNvSpPr>
            <a:spLocks noGrp="1" noChangeArrowheads="1"/>
          </p:cNvSpPr>
          <p:nvPr>
            <p:ph type="body" idx="1"/>
          </p:nvPr>
        </p:nvSpPr>
        <p:spPr>
          <a:xfrm>
            <a:off x="1719263" y="820342"/>
            <a:ext cx="5888773" cy="3677840"/>
          </a:xfrm>
        </p:spPr>
        <p:txBody>
          <a:bodyPr/>
          <a:lstStyle/>
          <a:p>
            <a:r>
              <a:rPr lang="en-US" altLang="en-US" dirty="0"/>
              <a:t>Yet another way of specifying the query “Find all courses taught in both the Fall 2017 semester and in the Spring 2018 semester”</a:t>
            </a:r>
          </a:p>
          <a:p>
            <a:pPr>
              <a:buFont typeface="Monotype Sorts" charset="2"/>
              <a:buNone/>
            </a:pPr>
            <a:r>
              <a:rPr lang="en-US" altLang="en-US" b="1" dirty="0"/>
              <a:t>	   select </a:t>
            </a:r>
            <a:r>
              <a:rPr lang="en-US" altLang="en-US" i="1" dirty="0"/>
              <a:t>course_id</a:t>
            </a:r>
            <a:br>
              <a:rPr lang="en-US" altLang="en-US" i="1" dirty="0"/>
            </a:br>
            <a:r>
              <a:rPr lang="en-US" altLang="en-US" i="1" dirty="0"/>
              <a:t>   </a:t>
            </a:r>
            <a:r>
              <a:rPr lang="en-US" altLang="en-US" b="1" dirty="0"/>
              <a:t>from </a:t>
            </a:r>
            <a:r>
              <a:rPr lang="en-US" altLang="en-US" i="1" dirty="0"/>
              <a:t>section </a:t>
            </a:r>
            <a:r>
              <a:rPr lang="en-US" altLang="en-US" b="1" dirty="0"/>
              <a:t>as </a:t>
            </a:r>
            <a:r>
              <a:rPr lang="en-US" altLang="en-US" i="1" dirty="0"/>
              <a:t>S</a:t>
            </a:r>
            <a:br>
              <a:rPr lang="en-US" altLang="en-US" i="1" dirty="0"/>
            </a:br>
            <a:r>
              <a:rPr lang="en-US" altLang="en-US" i="1" dirty="0"/>
              <a:t>   </a:t>
            </a:r>
            <a:r>
              <a:rPr lang="en-US" altLang="en-US" b="1" dirty="0"/>
              <a:t>where </a:t>
            </a:r>
            <a:r>
              <a:rPr lang="en-US" altLang="en-US" i="1" dirty="0"/>
              <a:t>semester </a:t>
            </a:r>
            <a:r>
              <a:rPr lang="en-US" altLang="en-US" dirty="0"/>
              <a:t>= 'Fall' </a:t>
            </a:r>
            <a:r>
              <a:rPr lang="en-US" altLang="en-US" b="1" dirty="0"/>
              <a:t>and </a:t>
            </a:r>
            <a:r>
              <a:rPr lang="en-US" altLang="en-US" i="1" dirty="0"/>
              <a:t>year </a:t>
            </a:r>
            <a:r>
              <a:rPr lang="en-US" altLang="en-US" dirty="0"/>
              <a:t>= 2017 </a:t>
            </a:r>
            <a:r>
              <a:rPr lang="en-US" altLang="en-US" b="1" dirty="0"/>
              <a:t>and </a:t>
            </a:r>
            <a:br>
              <a:rPr lang="en-US" altLang="en-US" b="1" dirty="0"/>
            </a:br>
            <a:r>
              <a:rPr lang="en-US" altLang="en-US" b="1" dirty="0"/>
              <a:t>               exists  </a:t>
            </a:r>
            <a:r>
              <a:rPr lang="en-US" altLang="en-US" dirty="0"/>
              <a:t>(</a:t>
            </a:r>
            <a:r>
              <a:rPr lang="en-US" altLang="en-US" b="1" dirty="0"/>
              <a:t>select </a:t>
            </a:r>
            <a:r>
              <a:rPr lang="en-US" altLang="en-US" dirty="0"/>
              <a:t>*</a:t>
            </a:r>
            <a:br>
              <a:rPr lang="en-US" altLang="en-US" dirty="0"/>
            </a:br>
            <a:r>
              <a:rPr lang="en-US" altLang="en-US" dirty="0"/>
              <a:t>                            </a:t>
            </a:r>
            <a:r>
              <a:rPr lang="en-US" altLang="en-US" b="1" dirty="0"/>
              <a:t>from </a:t>
            </a:r>
            <a:r>
              <a:rPr lang="en-US" altLang="en-US" i="1" dirty="0"/>
              <a:t>section </a:t>
            </a:r>
            <a:r>
              <a:rPr lang="en-US" altLang="en-US" b="1" dirty="0"/>
              <a:t>as </a:t>
            </a:r>
            <a:r>
              <a:rPr lang="en-US" altLang="en-US" i="1" dirty="0"/>
              <a:t>T</a:t>
            </a:r>
            <a:br>
              <a:rPr lang="en-US" altLang="en-US" i="1" dirty="0"/>
            </a:br>
            <a:r>
              <a:rPr lang="en-US" altLang="en-US" i="1" dirty="0"/>
              <a:t>                            </a:t>
            </a:r>
            <a:r>
              <a:rPr lang="en-US" altLang="en-US" b="1" dirty="0"/>
              <a:t>where </a:t>
            </a:r>
            <a:r>
              <a:rPr lang="en-US" altLang="en-US" i="1" dirty="0"/>
              <a:t>semester </a:t>
            </a:r>
            <a:r>
              <a:rPr lang="en-US" altLang="en-US" dirty="0"/>
              <a:t>= 'Spring' </a:t>
            </a:r>
            <a:r>
              <a:rPr lang="en-US" altLang="en-US" b="1" dirty="0"/>
              <a:t>and </a:t>
            </a:r>
            <a:r>
              <a:rPr lang="en-US" altLang="en-US" i="1" dirty="0"/>
              <a:t>year</a:t>
            </a:r>
            <a:r>
              <a:rPr lang="en-US" altLang="en-US" dirty="0"/>
              <a:t>= 2018 </a:t>
            </a:r>
            <a:br>
              <a:rPr lang="en-US" altLang="en-US" dirty="0"/>
            </a:br>
            <a:r>
              <a:rPr lang="en-US" altLang="en-US" dirty="0"/>
              <a:t>                                        </a:t>
            </a:r>
            <a:r>
              <a:rPr lang="en-US" altLang="en-US" b="1" dirty="0"/>
              <a:t>and </a:t>
            </a:r>
            <a:r>
              <a:rPr lang="en-US" altLang="en-US" i="1" dirty="0"/>
              <a:t>S</a:t>
            </a:r>
            <a:r>
              <a:rPr lang="en-US" altLang="en-US" dirty="0"/>
              <a:t>.</a:t>
            </a:r>
            <a:r>
              <a:rPr lang="en-US" altLang="en-US" i="1" dirty="0"/>
              <a:t>course_id </a:t>
            </a:r>
            <a:r>
              <a:rPr lang="en-US" altLang="en-US" dirty="0"/>
              <a:t>= </a:t>
            </a:r>
            <a:r>
              <a:rPr lang="en-US" altLang="en-US" i="1" dirty="0"/>
              <a:t>T</a:t>
            </a:r>
            <a:r>
              <a:rPr lang="en-US" altLang="en-US" dirty="0"/>
              <a:t>.</a:t>
            </a:r>
            <a:r>
              <a:rPr lang="en-US" altLang="en-US" i="1" dirty="0"/>
              <a:t>course_id</a:t>
            </a:r>
            <a:r>
              <a:rPr lang="en-US" altLang="en-US" dirty="0"/>
              <a:t>);</a:t>
            </a:r>
          </a:p>
          <a:p>
            <a:pPr>
              <a:buFont typeface="Monotype Sorts" charset="2"/>
              <a:buNone/>
            </a:pPr>
            <a:r>
              <a:rPr lang="en-US" altLang="en-US" sz="600" dirty="0"/>
              <a:t> </a:t>
            </a:r>
          </a:p>
          <a:p>
            <a:r>
              <a:rPr lang="en-US" altLang="en-US" b="1" dirty="0">
                <a:solidFill>
                  <a:srgbClr val="002060"/>
                </a:solidFill>
              </a:rPr>
              <a:t>Correlation name</a:t>
            </a:r>
            <a:r>
              <a:rPr lang="en-US" altLang="en-US" dirty="0"/>
              <a:t> – variable S  in the outer query</a:t>
            </a:r>
            <a:endParaRPr lang="en-US" altLang="en-US" b="1" dirty="0">
              <a:solidFill>
                <a:srgbClr val="000099"/>
              </a:solidFill>
            </a:endParaRPr>
          </a:p>
          <a:p>
            <a:r>
              <a:rPr lang="en-US" altLang="en-US" b="1" dirty="0">
                <a:solidFill>
                  <a:srgbClr val="002060"/>
                </a:solidFill>
              </a:rPr>
              <a:t>Correlated subquery </a:t>
            </a:r>
            <a:r>
              <a:rPr lang="en-US" altLang="en-US" dirty="0"/>
              <a:t>– the inner query</a:t>
            </a:r>
          </a:p>
          <a:p>
            <a:pPr>
              <a:buFont typeface="Monotype Sorts" charset="2"/>
              <a:buNone/>
            </a:pPr>
            <a:endParaRPr lang="en-US" altLang="en-US" b="1" dirty="0">
              <a:solidFill>
                <a:srgbClr val="000099"/>
              </a:solidFill>
            </a:endParaRPr>
          </a:p>
        </p:txBody>
      </p:sp>
    </p:spTree>
    <p:extLst>
      <p:ext uri="{BB962C8B-B14F-4D97-AF65-F5344CB8AC3E}">
        <p14:creationId xmlns:p14="http://schemas.microsoft.com/office/powerpoint/2010/main" val="3978228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54658" name="Rectangle 2"/>
          <p:cNvSpPr>
            <a:spLocks noGrp="1" noChangeArrowheads="1"/>
          </p:cNvSpPr>
          <p:nvPr>
            <p:ph type="title"/>
          </p:nvPr>
        </p:nvSpPr>
        <p:spPr/>
        <p:txBody>
          <a:bodyPr/>
          <a:lstStyle/>
          <a:p>
            <a:r>
              <a:rPr lang="en-US" altLang="en-US" dirty="0"/>
              <a:t>Use of </a:t>
            </a:r>
            <a:r>
              <a:rPr lang="ja-JP" altLang="en-US" dirty="0"/>
              <a:t>“</a:t>
            </a:r>
            <a:r>
              <a:rPr lang="en-US" altLang="ja-JP" dirty="0"/>
              <a:t>not exists</a:t>
            </a:r>
            <a:r>
              <a:rPr lang="ja-JP" altLang="en-US" dirty="0"/>
              <a:t>”</a:t>
            </a:r>
            <a:r>
              <a:rPr lang="en-US" altLang="ja-JP" dirty="0"/>
              <a:t> Clause</a:t>
            </a:r>
            <a:endParaRPr lang="en-US" altLang="en-US" dirty="0"/>
          </a:p>
        </p:txBody>
      </p:sp>
      <p:sp>
        <p:nvSpPr>
          <p:cNvPr id="57346" name="Rectangle 3"/>
          <p:cNvSpPr>
            <a:spLocks noGrp="1" noChangeArrowheads="1"/>
          </p:cNvSpPr>
          <p:nvPr>
            <p:ph type="body" idx="1"/>
          </p:nvPr>
        </p:nvSpPr>
        <p:spPr>
          <a:xfrm>
            <a:off x="1719263" y="829866"/>
            <a:ext cx="5677827" cy="3458943"/>
          </a:xfrm>
        </p:spPr>
        <p:txBody>
          <a:bodyPr/>
          <a:lstStyle/>
          <a:p>
            <a:pPr>
              <a:tabLst>
                <a:tab pos="346472" algn="l"/>
                <a:tab pos="770335" algn="l"/>
                <a:tab pos="1160860" algn="l"/>
              </a:tabLst>
            </a:pPr>
            <a:r>
              <a:rPr lang="en-US" altLang="en-US" dirty="0"/>
              <a:t>Find all students who have taken all courses offered in the Biology department.</a:t>
            </a:r>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endParaRPr lang="en-US" altLang="en-US" dirty="0"/>
          </a:p>
          <a:p>
            <a:pPr>
              <a:tabLst>
                <a:tab pos="346472" algn="l"/>
                <a:tab pos="770335" algn="l"/>
                <a:tab pos="1160860" algn="l"/>
              </a:tabLst>
            </a:pPr>
            <a:r>
              <a:rPr lang="en-US" altLang="en-US" dirty="0"/>
              <a:t>Note that X – Y = Ø   </a:t>
            </a:r>
            <a:r>
              <a:rPr lang="en-US" altLang="en-US" dirty="0">
                <a:sym typeface="Symbol" panose="05050102010706020507" pitchFamily="18" charset="2"/>
              </a:rPr>
              <a:t>   X Y</a:t>
            </a:r>
            <a:endParaRPr lang="en-US" altLang="en-US" dirty="0"/>
          </a:p>
          <a:p>
            <a:pPr>
              <a:tabLst>
                <a:tab pos="346472" algn="l"/>
                <a:tab pos="770335" algn="l"/>
                <a:tab pos="1160860" algn="l"/>
              </a:tabLst>
            </a:pPr>
            <a:r>
              <a:rPr lang="en-US" altLang="en-US" dirty="0">
                <a:sym typeface="Symbol" panose="05050102010706020507" pitchFamily="18" charset="2"/>
              </a:rPr>
              <a:t>Note: Cannot write this query using = all and its variants</a:t>
            </a:r>
            <a:endParaRPr lang="en-US" altLang="en-US" dirty="0"/>
          </a:p>
        </p:txBody>
      </p:sp>
      <p:sp>
        <p:nvSpPr>
          <p:cNvPr id="57347" name="Text Box 4"/>
          <p:cNvSpPr txBox="1">
            <a:spLocks noChangeArrowheads="1"/>
          </p:cNvSpPr>
          <p:nvPr/>
        </p:nvSpPr>
        <p:spPr bwMode="auto">
          <a:xfrm>
            <a:off x="2445375" y="1339025"/>
            <a:ext cx="5125857" cy="2712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distinct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name</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from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student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where not exists </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course</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'Biology')</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except</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1" lang="en-US" altLang="en-US" sz="1200" b="0"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takes </a:t>
            </a: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p>
          <a:p>
            <a:pPr marL="0" marR="0" lvl="0" indent="0" algn="l" defTabSz="685800" rtl="0" eaLnBrk="0" fontAlgn="base" latinLnBrk="0" hangingPunct="0">
              <a:lnSpc>
                <a:spcPct val="100000"/>
              </a:lnSpc>
              <a:spcBef>
                <a:spcPct val="0"/>
              </a:spcBef>
              <a:spcAft>
                <a:spcPct val="0"/>
              </a:spcAft>
              <a:buClrTx/>
              <a:buSzTx/>
              <a:buFontTx/>
              <a:buNone/>
              <a:tabLst/>
              <a:defRPr/>
            </a:pPr>
            <a:r>
              <a:rPr kumimoji="1" lang="en-US" altLang="en-US" sz="1200"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 </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1" lang="en-US" altLang="en-US" sz="1200"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ID</a:t>
            </a:r>
            <a:r>
              <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p>
          <a:p>
            <a:pPr marL="214313" marR="0" lvl="0" indent="0" algn="l" defTabSz="685800" rtl="0" eaLnBrk="0" fontAlgn="base" latinLnBrk="0" hangingPunct="0">
              <a:lnSpc>
                <a:spcPct val="100000"/>
              </a:lnSpc>
              <a:spcBef>
                <a:spcPct val="0"/>
              </a:spcBef>
              <a:spcAft>
                <a:spcPct val="0"/>
              </a:spcAft>
              <a:buClr>
                <a:srgbClr val="FF9933"/>
              </a:buClr>
              <a:buSzPct val="110000"/>
              <a:buFontTx/>
              <a:buNone/>
              <a:tabLst/>
              <a:defRPr/>
            </a:pPr>
            <a:endPar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428625" marR="0" lvl="0" indent="-214313" algn="l" defTabSz="685800" rtl="0" eaLnBrk="0" fontAlgn="base" latinLnBrk="0" hangingPunct="0">
              <a:lnSpc>
                <a:spcPct val="100000"/>
              </a:lnSpc>
              <a:spcBef>
                <a:spcPct val="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First nested query lists all courses offered in Biology</a:t>
            </a:r>
          </a:p>
          <a:p>
            <a:pPr marL="428625" marR="0" lvl="0" indent="-214313" algn="l" defTabSz="685800" rtl="0" eaLnBrk="0" fontAlgn="base" latinLnBrk="0" hangingPunct="0">
              <a:lnSpc>
                <a:spcPct val="100000"/>
              </a:lnSpc>
              <a:spcBef>
                <a:spcPct val="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Second nested query lists all courses a particular student took</a:t>
            </a:r>
          </a:p>
          <a:p>
            <a:pPr marL="214313" marR="0" lvl="0" indent="0" algn="l" defTabSz="685800" rtl="0" eaLnBrk="0" fontAlgn="base" latinLnBrk="0" hangingPunct="0">
              <a:lnSpc>
                <a:spcPct val="100000"/>
              </a:lnSpc>
              <a:spcBef>
                <a:spcPct val="0"/>
              </a:spcBef>
              <a:spcAft>
                <a:spcPct val="0"/>
              </a:spcAft>
              <a:buClr>
                <a:srgbClr val="FF9933"/>
              </a:buClr>
              <a:buSzPct val="90000"/>
              <a:buFontTx/>
              <a:buNone/>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endParaRPr kumimoji="1"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29324016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706" name="Rectangle 2"/>
          <p:cNvSpPr>
            <a:spLocks noGrp="1" noChangeArrowheads="1"/>
          </p:cNvSpPr>
          <p:nvPr>
            <p:ph type="title"/>
          </p:nvPr>
        </p:nvSpPr>
        <p:spPr>
          <a:xfrm>
            <a:off x="1728788" y="114300"/>
            <a:ext cx="6057900" cy="457200"/>
          </a:xfrm>
        </p:spPr>
        <p:txBody>
          <a:bodyPr/>
          <a:lstStyle/>
          <a:p>
            <a:r>
              <a:rPr lang="en-US" altLang="en-US" dirty="0"/>
              <a:t>Test for Absence of Duplicate Tuples</a:t>
            </a:r>
          </a:p>
        </p:txBody>
      </p:sp>
      <p:sp>
        <p:nvSpPr>
          <p:cNvPr id="58370" name="Rectangle 3"/>
          <p:cNvSpPr>
            <a:spLocks noGrp="1" noChangeArrowheads="1"/>
          </p:cNvSpPr>
          <p:nvPr>
            <p:ph type="body" idx="1"/>
          </p:nvPr>
        </p:nvSpPr>
        <p:spPr>
          <a:xfrm>
            <a:off x="1728788" y="825485"/>
            <a:ext cx="5624370" cy="3275409"/>
          </a:xfrm>
        </p:spPr>
        <p:txBody>
          <a:bodyPr/>
          <a:lstStyle/>
          <a:p>
            <a:pPr>
              <a:tabLst>
                <a:tab pos="602456" algn="l"/>
                <a:tab pos="1160860" algn="l"/>
              </a:tabLst>
            </a:pPr>
            <a:r>
              <a:rPr lang="en-US" altLang="en-US" dirty="0"/>
              <a:t>The </a:t>
            </a:r>
            <a:r>
              <a:rPr lang="en-US" altLang="en-US" b="1" dirty="0">
                <a:solidFill>
                  <a:srgbClr val="002060"/>
                </a:solidFill>
              </a:rPr>
              <a:t>unique</a:t>
            </a:r>
            <a:r>
              <a:rPr lang="en-US" altLang="en-US" dirty="0"/>
              <a:t> construct tests whether a subquery has any duplicate tuples in its result.</a:t>
            </a:r>
          </a:p>
          <a:p>
            <a:pPr>
              <a:tabLst>
                <a:tab pos="602456" algn="l"/>
                <a:tab pos="1160860" algn="l"/>
              </a:tabLst>
            </a:pPr>
            <a:r>
              <a:rPr lang="en-US" altLang="en-US" dirty="0"/>
              <a:t>The </a:t>
            </a:r>
            <a:r>
              <a:rPr lang="en-US" altLang="en-US" b="1" dirty="0">
                <a:solidFill>
                  <a:srgbClr val="002060"/>
                </a:solidFill>
              </a:rPr>
              <a:t>unique</a:t>
            </a:r>
            <a:r>
              <a:rPr lang="en-US" altLang="en-US" dirty="0"/>
              <a:t> construct evaluates to “true” if a given subquery contains no duplicates .</a:t>
            </a:r>
          </a:p>
          <a:p>
            <a:pPr>
              <a:tabLst>
                <a:tab pos="602456" algn="l"/>
                <a:tab pos="1160860" algn="l"/>
              </a:tabLst>
            </a:pPr>
            <a:r>
              <a:rPr lang="en-US" altLang="en-US" dirty="0"/>
              <a:t>Find all courses that were offered at most once in 2017</a:t>
            </a:r>
          </a:p>
          <a:p>
            <a:pPr lvl="1">
              <a:buNone/>
              <a:tabLst>
                <a:tab pos="602456" algn="l"/>
                <a:tab pos="1160860" algn="l"/>
              </a:tabLst>
            </a:pPr>
            <a:r>
              <a:rPr lang="en-US" altLang="en-US" b="1" dirty="0"/>
              <a:t>    select </a:t>
            </a:r>
            <a:r>
              <a:rPr lang="en-US" altLang="en-US" i="1" dirty="0" err="1"/>
              <a:t>T</a:t>
            </a:r>
            <a:r>
              <a:rPr lang="en-US" altLang="en-US" dirty="0" err="1"/>
              <a:t>.</a:t>
            </a:r>
            <a:r>
              <a:rPr lang="en-US" altLang="en-US" i="1" dirty="0" err="1"/>
              <a:t>course_id</a:t>
            </a:r>
            <a:br>
              <a:rPr lang="en-US" altLang="en-US" i="1" dirty="0"/>
            </a:br>
            <a:r>
              <a:rPr lang="en-US" altLang="en-US" b="1" dirty="0"/>
              <a:t>from </a:t>
            </a:r>
            <a:r>
              <a:rPr lang="en-US" altLang="en-US" i="1" dirty="0"/>
              <a:t>course </a:t>
            </a:r>
            <a:r>
              <a:rPr lang="en-US" altLang="en-US" b="1" dirty="0"/>
              <a:t>as </a:t>
            </a:r>
            <a:r>
              <a:rPr lang="en-US" altLang="en-US" i="1" dirty="0"/>
              <a:t>T</a:t>
            </a:r>
            <a:br>
              <a:rPr lang="en-US" altLang="en-US" i="1" dirty="0"/>
            </a:br>
            <a:r>
              <a:rPr lang="en-US" altLang="en-US" b="1" dirty="0"/>
              <a:t>where unique </a:t>
            </a:r>
            <a:r>
              <a:rPr lang="en-US" altLang="en-US" dirty="0"/>
              <a:t>( </a:t>
            </a:r>
            <a:r>
              <a:rPr lang="en-US" altLang="en-US" b="1" dirty="0"/>
              <a:t>select </a:t>
            </a:r>
            <a:r>
              <a:rPr lang="en-US" altLang="en-US" i="1" dirty="0" err="1"/>
              <a:t>R</a:t>
            </a:r>
            <a:r>
              <a:rPr lang="en-US" altLang="en-US" dirty="0" err="1"/>
              <a:t>.</a:t>
            </a:r>
            <a:r>
              <a:rPr lang="en-US" altLang="en-US" i="1" dirty="0" err="1"/>
              <a:t>course_id</a:t>
            </a:r>
            <a:br>
              <a:rPr lang="en-US" altLang="en-US" i="1" dirty="0"/>
            </a:br>
            <a:r>
              <a:rPr lang="en-US" altLang="en-US" i="1" dirty="0"/>
              <a:t>                           </a:t>
            </a:r>
            <a:r>
              <a:rPr lang="en-US" altLang="en-US" b="1" dirty="0"/>
              <a:t>from </a:t>
            </a:r>
            <a:r>
              <a:rPr lang="en-US" altLang="en-US" i="1" dirty="0"/>
              <a:t>section </a:t>
            </a:r>
            <a:r>
              <a:rPr lang="en-US" altLang="en-US" b="1" dirty="0"/>
              <a:t>as </a:t>
            </a:r>
            <a:r>
              <a:rPr lang="en-US" altLang="en-US" i="1" dirty="0"/>
              <a:t>R</a:t>
            </a:r>
            <a:br>
              <a:rPr lang="en-US" altLang="en-US" i="1" dirty="0"/>
            </a:br>
            <a:r>
              <a:rPr lang="en-US" altLang="en-US" i="1" dirty="0"/>
              <a:t>                           </a:t>
            </a:r>
            <a:r>
              <a:rPr lang="en-US" altLang="en-US" b="1" dirty="0"/>
              <a:t>where </a:t>
            </a:r>
            <a:r>
              <a:rPr lang="en-US" altLang="en-US" i="1" dirty="0" err="1"/>
              <a:t>T</a:t>
            </a:r>
            <a:r>
              <a:rPr lang="en-US" altLang="en-US" dirty="0" err="1"/>
              <a:t>.</a:t>
            </a:r>
            <a:r>
              <a:rPr lang="en-US" altLang="en-US" i="1" dirty="0" err="1"/>
              <a:t>course_id</a:t>
            </a:r>
            <a:r>
              <a:rPr lang="en-US" altLang="en-US" dirty="0"/>
              <a:t>= </a:t>
            </a:r>
            <a:r>
              <a:rPr lang="en-US" altLang="en-US" i="1" dirty="0" err="1"/>
              <a:t>R</a:t>
            </a:r>
            <a:r>
              <a:rPr lang="en-US" altLang="en-US" dirty="0" err="1"/>
              <a:t>.</a:t>
            </a:r>
            <a:r>
              <a:rPr lang="en-US" altLang="en-US" i="1" dirty="0" err="1"/>
              <a:t>course_id</a:t>
            </a:r>
            <a:r>
              <a:rPr lang="en-US" altLang="en-US" i="1" dirty="0"/>
              <a:t> </a:t>
            </a:r>
            <a:br>
              <a:rPr lang="en-US" altLang="en-US" i="1" dirty="0"/>
            </a:br>
            <a:r>
              <a:rPr lang="en-US" altLang="en-US" i="1" dirty="0"/>
              <a:t>                                       </a:t>
            </a:r>
            <a:r>
              <a:rPr lang="en-US" altLang="en-US" b="1" dirty="0"/>
              <a:t>and </a:t>
            </a:r>
            <a:r>
              <a:rPr lang="en-US" altLang="en-US" i="1" dirty="0" err="1"/>
              <a:t>R</a:t>
            </a:r>
            <a:r>
              <a:rPr lang="en-US" altLang="en-US" dirty="0" err="1"/>
              <a:t>.</a:t>
            </a:r>
            <a:r>
              <a:rPr lang="en-US" altLang="en-US" i="1" dirty="0" err="1"/>
              <a:t>year</a:t>
            </a:r>
            <a:r>
              <a:rPr lang="en-US" altLang="en-US" i="1" dirty="0"/>
              <a:t> </a:t>
            </a:r>
            <a:r>
              <a:rPr lang="en-US" altLang="en-US" dirty="0"/>
              <a:t>= 2017);</a:t>
            </a:r>
          </a:p>
        </p:txBody>
      </p:sp>
    </p:spTree>
    <p:extLst>
      <p:ext uri="{BB962C8B-B14F-4D97-AF65-F5344CB8AC3E}">
        <p14:creationId xmlns:p14="http://schemas.microsoft.com/office/powerpoint/2010/main" val="16248000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Some Interesting JOINs</a:t>
            </a:r>
            <a:br>
              <a:rPr lang="en-US" altLang="en-US" sz="2800" i="1" dirty="0">
                <a:solidFill>
                  <a:prstClr val="white"/>
                </a:solidFill>
              </a:rPr>
            </a:br>
            <a:r>
              <a:rPr lang="en-US" altLang="en-US" sz="2800" i="1" dirty="0">
                <a:solidFill>
                  <a:prstClr val="white"/>
                </a:solidFill>
              </a:rPr>
              <a:t>(Switch to notebook)</a:t>
            </a:r>
            <a:endPar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9">
            <a:extLst>
              <a:ext uri="{FF2B5EF4-FFF2-40B4-BE49-F238E27FC236}">
                <a16:creationId xmlns:a16="http://schemas.microsoft.com/office/drawing/2014/main" id="{D638FD12-95EE-6A4D-A1E4-CACADC89A826}"/>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34</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W4111_002_2022_1: Lecture 3: ER, Relational, SQL (III)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557392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Subquery  Again</a:t>
            </a:r>
            <a:b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b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(Because it is Complex)</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35</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21714954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250" name="Rectangle 2"/>
          <p:cNvSpPr>
            <a:spLocks noGrp="1" noChangeArrowheads="1"/>
          </p:cNvSpPr>
          <p:nvPr>
            <p:ph type="title"/>
          </p:nvPr>
        </p:nvSpPr>
        <p:spPr/>
        <p:txBody>
          <a:bodyPr/>
          <a:lstStyle/>
          <a:p>
            <a:r>
              <a:rPr lang="en-US" altLang="en-US" dirty="0"/>
              <a:t>Nested Subqueries</a:t>
            </a:r>
          </a:p>
        </p:txBody>
      </p:sp>
      <p:sp>
        <p:nvSpPr>
          <p:cNvPr id="41986" name="Rectangle 3"/>
          <p:cNvSpPr>
            <a:spLocks noGrp="1" noChangeArrowheads="1"/>
          </p:cNvSpPr>
          <p:nvPr>
            <p:ph idx="1"/>
          </p:nvPr>
        </p:nvSpPr>
        <p:spPr/>
        <p:txBody>
          <a:bodyPr/>
          <a:lstStyle/>
          <a:p>
            <a:r>
              <a:rPr lang="en-US" altLang="en-US" dirty="0"/>
              <a:t>SQL provides a mechanism for the nesting of subqueries. A </a:t>
            </a:r>
            <a:r>
              <a:rPr lang="en-US" altLang="en-US" b="1" dirty="0">
                <a:solidFill>
                  <a:srgbClr val="002060"/>
                </a:solidFill>
              </a:rPr>
              <a:t>subquery</a:t>
            </a:r>
            <a:r>
              <a:rPr lang="en-US" altLang="en-US" dirty="0"/>
              <a:t> is a </a:t>
            </a:r>
            <a:r>
              <a:rPr lang="en-US" altLang="en-US" b="1" dirty="0"/>
              <a:t>select-from-where</a:t>
            </a:r>
            <a:r>
              <a:rPr lang="en-US" altLang="en-US" dirty="0"/>
              <a:t> expression that is nested within another query.</a:t>
            </a:r>
          </a:p>
          <a:p>
            <a:r>
              <a:rPr lang="en-US" altLang="en-US" dirty="0"/>
              <a:t>The nesting can be done in the following SQL query</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err="1"/>
              <a:t>r</a:t>
            </a:r>
            <a:r>
              <a:rPr lang="en-US" altLang="en-US" i="1" baseline="-25000" dirty="0" err="1"/>
              <a:t>m</a:t>
            </a:r>
            <a:br>
              <a:rPr lang="en-US" altLang="en-US" dirty="0"/>
            </a:br>
            <a:r>
              <a:rPr lang="en-US" altLang="en-US" dirty="0"/>
              <a:t>	</a:t>
            </a:r>
            <a:r>
              <a:rPr lang="en-US" altLang="en-US" b="1" dirty="0"/>
              <a:t>where </a:t>
            </a:r>
            <a:r>
              <a:rPr lang="en-US" altLang="en-US" i="1" dirty="0"/>
              <a:t>P</a:t>
            </a:r>
          </a:p>
          <a:p>
            <a:pPr>
              <a:buFont typeface="Monotype Sorts" charset="2"/>
              <a:buNone/>
            </a:pPr>
            <a:r>
              <a:rPr lang="en-US" altLang="en-US" sz="600" i="1" dirty="0"/>
              <a:t> </a:t>
            </a:r>
            <a:br>
              <a:rPr lang="en-US" altLang="en-US" i="1" dirty="0"/>
            </a:br>
            <a:r>
              <a:rPr lang="en-US" altLang="en-US" dirty="0"/>
              <a:t>as follows:</a:t>
            </a:r>
          </a:p>
          <a:p>
            <a:pPr lvl="1"/>
            <a:r>
              <a:rPr lang="en-US" altLang="en-US" b="1" dirty="0"/>
              <a:t>From clause: </a:t>
            </a:r>
            <a:r>
              <a:rPr lang="en-US" altLang="en-US" i="1" dirty="0" err="1"/>
              <a:t>r</a:t>
            </a:r>
            <a:r>
              <a:rPr lang="en-US" altLang="en-US" i="1" baseline="-25000" dirty="0" err="1"/>
              <a:t>i</a:t>
            </a:r>
            <a:r>
              <a:rPr lang="en-US" altLang="en-US" i="1" baseline="-25000" dirty="0"/>
              <a:t> </a:t>
            </a:r>
            <a:r>
              <a:rPr lang="en-US" altLang="en-US" dirty="0"/>
              <a:t> can be replaced by any valid subquery</a:t>
            </a:r>
          </a:p>
          <a:p>
            <a:pPr lvl="1"/>
            <a:r>
              <a:rPr lang="en-US" altLang="en-US" b="1" dirty="0"/>
              <a:t>Where clause: </a:t>
            </a:r>
            <a:r>
              <a:rPr lang="en-US" altLang="en-US" i="1" dirty="0"/>
              <a:t>P</a:t>
            </a:r>
            <a:r>
              <a:rPr lang="en-US" altLang="en-US" dirty="0"/>
              <a:t> can be replaced with an expression of the form:</a:t>
            </a:r>
          </a:p>
          <a:p>
            <a:pPr lvl="1">
              <a:buFont typeface="Monotype Sorts" charset="2"/>
              <a:buNone/>
            </a:pPr>
            <a:r>
              <a:rPr lang="en-US" altLang="en-US" dirty="0"/>
              <a:t>                </a:t>
            </a:r>
            <a:r>
              <a:rPr lang="en-US" altLang="en-US" i="1" dirty="0"/>
              <a:t>B</a:t>
            </a:r>
            <a:r>
              <a:rPr lang="en-US" altLang="en-US" dirty="0"/>
              <a:t> &lt;operation&gt; (subquery)</a:t>
            </a:r>
          </a:p>
          <a:p>
            <a:pPr lvl="1">
              <a:buFont typeface="Monotype Sorts" charset="2"/>
              <a:buNone/>
            </a:pPr>
            <a:r>
              <a:rPr lang="en-US" altLang="en-US" dirty="0"/>
              <a:t>     </a:t>
            </a:r>
            <a:r>
              <a:rPr lang="en-US" altLang="en-US" i="1" dirty="0">
                <a:solidFill>
                  <a:srgbClr val="FF0000"/>
                </a:solidFill>
              </a:rPr>
              <a:t>B</a:t>
            </a:r>
            <a:r>
              <a:rPr lang="en-US" altLang="en-US" dirty="0">
                <a:solidFill>
                  <a:srgbClr val="FF0000"/>
                </a:solidFill>
              </a:rPr>
              <a:t> is an attribute and &lt;operation&gt; to be defined later.</a:t>
            </a:r>
          </a:p>
          <a:p>
            <a:pPr lvl="1"/>
            <a:r>
              <a:rPr lang="en-US" altLang="en-US" b="1" dirty="0"/>
              <a:t>Select clause: </a:t>
            </a:r>
          </a:p>
          <a:p>
            <a:pPr marL="642938" lvl="2" indent="0">
              <a:buNone/>
            </a:pPr>
            <a:r>
              <a:rPr lang="en-US" altLang="en-US" i="1" dirty="0"/>
              <a:t>A</a:t>
            </a:r>
            <a:r>
              <a:rPr lang="en-US" altLang="en-US" i="1" baseline="-25000" dirty="0"/>
              <a:t>i   </a:t>
            </a:r>
            <a:r>
              <a:rPr lang="en-US" altLang="en-US" dirty="0"/>
              <a:t>can be replaced be a subquery that generates a single value.</a:t>
            </a:r>
          </a:p>
        </p:txBody>
      </p:sp>
      <p:sp>
        <p:nvSpPr>
          <p:cNvPr id="3" name="TextBox 2">
            <a:extLst>
              <a:ext uri="{FF2B5EF4-FFF2-40B4-BE49-F238E27FC236}">
                <a16:creationId xmlns:a16="http://schemas.microsoft.com/office/drawing/2014/main" id="{532A442C-D115-9842-9D01-CBCBDDC8CEA0}"/>
              </a:ext>
            </a:extLst>
          </p:cNvPr>
          <p:cNvSpPr txBox="1"/>
          <p:nvPr/>
        </p:nvSpPr>
        <p:spPr>
          <a:xfrm>
            <a:off x="5562600" y="3181350"/>
            <a:ext cx="3508461" cy="156966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This is a little cryptic.</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 think I know what they mean.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are some operations we</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will see later in the material,</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e.g</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IN, EXISTS, ... ...</a:t>
            </a:r>
          </a:p>
        </p:txBody>
      </p:sp>
    </p:spTree>
    <p:extLst>
      <p:ext uri="{BB962C8B-B14F-4D97-AF65-F5344CB8AC3E}">
        <p14:creationId xmlns:p14="http://schemas.microsoft.com/office/powerpoint/2010/main" val="18823763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1B52A7-B09C-2043-A05B-5FB6CFE0066F}"/>
              </a:ext>
            </a:extLst>
          </p:cNvPr>
          <p:cNvPicPr>
            <a:picLocks noChangeAspect="1"/>
          </p:cNvPicPr>
          <p:nvPr/>
        </p:nvPicPr>
        <p:blipFill>
          <a:blip r:embed="rId2"/>
          <a:stretch>
            <a:fillRect/>
          </a:stretch>
        </p:blipFill>
        <p:spPr>
          <a:xfrm>
            <a:off x="6632777" y="2419350"/>
            <a:ext cx="2216150" cy="1286544"/>
          </a:xfrm>
          <a:prstGeom prst="rect">
            <a:avLst/>
          </a:prstGeom>
        </p:spPr>
      </p:pic>
      <p:sp>
        <p:nvSpPr>
          <p:cNvPr id="2" name="Content Placeholder 1">
            <a:extLst>
              <a:ext uri="{FF2B5EF4-FFF2-40B4-BE49-F238E27FC236}">
                <a16:creationId xmlns:a16="http://schemas.microsoft.com/office/drawing/2014/main" id="{CFE71CF8-C2E5-654A-B3C0-A904BB860B29}"/>
              </a:ext>
            </a:extLst>
          </p:cNvPr>
          <p:cNvSpPr>
            <a:spLocks noGrp="1"/>
          </p:cNvSpPr>
          <p:nvPr>
            <p:ph idx="1"/>
          </p:nvPr>
        </p:nvSpPr>
        <p:spPr/>
        <p:txBody>
          <a:bodyPr/>
          <a:lstStyle/>
          <a:p>
            <a:r>
              <a:rPr lang="en-US" sz="1800" dirty="0"/>
              <a:t>The slides that come with the book have surprisingly little material on</a:t>
            </a:r>
            <a:br>
              <a:rPr lang="en-US" sz="1800" dirty="0"/>
            </a:br>
            <a:r>
              <a:rPr lang="en-US" sz="1800" dirty="0"/>
              <a:t>nested subqueries. </a:t>
            </a:r>
          </a:p>
          <a:p>
            <a:r>
              <a:rPr lang="en-US" sz="1800" dirty="0"/>
              <a:t>The concept is:</a:t>
            </a:r>
          </a:p>
          <a:p>
            <a:pPr lvl="1"/>
            <a:r>
              <a:rPr lang="en-US" sz="1600" dirty="0"/>
              <a:t>Extremely important.</a:t>
            </a:r>
          </a:p>
          <a:p>
            <a:pPr lvl="1"/>
            <a:r>
              <a:rPr lang="en-US" sz="1600" dirty="0"/>
              <a:t>Students often find subqueries more confusing than joins.</a:t>
            </a:r>
          </a:p>
          <a:p>
            <a:pPr lvl="1"/>
            <a:r>
              <a:rPr lang="en-US" sz="1600" dirty="0"/>
              <a:t>The relationship/difference of subqueries to joins is often, initial unclear.</a:t>
            </a:r>
          </a:p>
          <a:p>
            <a:r>
              <a:rPr lang="en-US" sz="1800" dirty="0"/>
              <a:t>We have seen:</a:t>
            </a:r>
          </a:p>
          <a:p>
            <a:pPr lvl="1"/>
            <a:r>
              <a:rPr lang="en-US" sz="1600" dirty="0"/>
              <a:t>Union sort of puts a table on top of a table.</a:t>
            </a:r>
          </a:p>
          <a:p>
            <a:pPr lvl="1"/>
            <a:r>
              <a:rPr lang="en-US" sz="1600" dirty="0"/>
              <a:t>Join puts tables sort of puts tables side-by-side.</a:t>
            </a:r>
          </a:p>
          <a:p>
            <a:pPr lvl="1"/>
            <a:r>
              <a:rPr lang="en-US" sz="1600" dirty="0"/>
              <a:t>Subquery enables one query to call another</a:t>
            </a:r>
            <a:br>
              <a:rPr lang="en-US" sz="1600" dirty="0"/>
            </a:br>
            <a:r>
              <a:rPr lang="en-US" sz="1600" dirty="0"/>
              <a:t>during execution like a subfunction.</a:t>
            </a:r>
          </a:p>
        </p:txBody>
      </p:sp>
      <p:sp>
        <p:nvSpPr>
          <p:cNvPr id="3" name="Title 2">
            <a:extLst>
              <a:ext uri="{FF2B5EF4-FFF2-40B4-BE49-F238E27FC236}">
                <a16:creationId xmlns:a16="http://schemas.microsoft.com/office/drawing/2014/main" id="{A282AB4A-E7A4-A34E-B9A9-FB8186B2CB23}"/>
              </a:ext>
            </a:extLst>
          </p:cNvPr>
          <p:cNvSpPr>
            <a:spLocks noGrp="1"/>
          </p:cNvSpPr>
          <p:nvPr>
            <p:ph type="title"/>
          </p:nvPr>
        </p:nvSpPr>
        <p:spPr/>
        <p:txBody>
          <a:bodyPr/>
          <a:lstStyle/>
          <a:p>
            <a:r>
              <a:rPr lang="en-US" dirty="0"/>
              <a:t>Nested Subquery</a:t>
            </a:r>
          </a:p>
        </p:txBody>
      </p:sp>
      <p:pic>
        <p:nvPicPr>
          <p:cNvPr id="4" name="Picture 3">
            <a:extLst>
              <a:ext uri="{FF2B5EF4-FFF2-40B4-BE49-F238E27FC236}">
                <a16:creationId xmlns:a16="http://schemas.microsoft.com/office/drawing/2014/main" id="{79CC1AE3-41CE-5140-B148-638EE779CFB0}"/>
              </a:ext>
            </a:extLst>
          </p:cNvPr>
          <p:cNvPicPr>
            <a:picLocks noChangeAspect="1"/>
          </p:cNvPicPr>
          <p:nvPr/>
        </p:nvPicPr>
        <p:blipFill>
          <a:blip r:embed="rId3"/>
          <a:stretch>
            <a:fillRect/>
          </a:stretch>
        </p:blipFill>
        <p:spPr>
          <a:xfrm>
            <a:off x="5444775" y="3486150"/>
            <a:ext cx="2376003" cy="1035049"/>
          </a:xfrm>
          <a:prstGeom prst="rect">
            <a:avLst/>
          </a:prstGeom>
        </p:spPr>
      </p:pic>
      <p:cxnSp>
        <p:nvCxnSpPr>
          <p:cNvPr id="7" name="Straight Arrow Connector 6">
            <a:extLst>
              <a:ext uri="{FF2B5EF4-FFF2-40B4-BE49-F238E27FC236}">
                <a16:creationId xmlns:a16="http://schemas.microsoft.com/office/drawing/2014/main" id="{9AD5CCB7-6839-0242-886C-0E5A8BA6EB48}"/>
              </a:ext>
            </a:extLst>
          </p:cNvPr>
          <p:cNvCxnSpPr/>
          <p:nvPr/>
        </p:nvCxnSpPr>
        <p:spPr>
          <a:xfrm flipV="1">
            <a:off x="4648200" y="2724150"/>
            <a:ext cx="1828800" cy="1524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72E8A5FD-24BC-8A4C-8F83-0896D66E47EA}"/>
              </a:ext>
            </a:extLst>
          </p:cNvPr>
          <p:cNvCxnSpPr>
            <a:cxnSpLocks/>
          </p:cNvCxnSpPr>
          <p:nvPr/>
        </p:nvCxnSpPr>
        <p:spPr>
          <a:xfrm>
            <a:off x="4953000" y="3208002"/>
            <a:ext cx="533400" cy="37912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79068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46A418-1586-874C-933D-141F819C1BC4}"/>
              </a:ext>
            </a:extLst>
          </p:cNvPr>
          <p:cNvSpPr>
            <a:spLocks noGrp="1"/>
          </p:cNvSpPr>
          <p:nvPr>
            <p:ph type="title"/>
          </p:nvPr>
        </p:nvSpPr>
        <p:spPr/>
        <p:txBody>
          <a:bodyPr/>
          <a:lstStyle/>
          <a:p>
            <a:r>
              <a:rPr lang="en-US" dirty="0"/>
              <a:t>Consider Some Tables</a:t>
            </a:r>
          </a:p>
        </p:txBody>
      </p:sp>
      <p:pic>
        <p:nvPicPr>
          <p:cNvPr id="4" name="Picture 3">
            <a:extLst>
              <a:ext uri="{FF2B5EF4-FFF2-40B4-BE49-F238E27FC236}">
                <a16:creationId xmlns:a16="http://schemas.microsoft.com/office/drawing/2014/main" id="{D0A38B0B-8BCC-B740-A948-81EA76F5B955}"/>
              </a:ext>
            </a:extLst>
          </p:cNvPr>
          <p:cNvPicPr>
            <a:picLocks noChangeAspect="1"/>
          </p:cNvPicPr>
          <p:nvPr/>
        </p:nvPicPr>
        <p:blipFill>
          <a:blip r:embed="rId2"/>
          <a:stretch>
            <a:fillRect/>
          </a:stretch>
        </p:blipFill>
        <p:spPr>
          <a:xfrm>
            <a:off x="6484148" y="590550"/>
            <a:ext cx="2424104" cy="3449352"/>
          </a:xfrm>
          <a:prstGeom prst="rect">
            <a:avLst/>
          </a:prstGeom>
        </p:spPr>
      </p:pic>
      <p:pic>
        <p:nvPicPr>
          <p:cNvPr id="5" name="Picture 4">
            <a:extLst>
              <a:ext uri="{FF2B5EF4-FFF2-40B4-BE49-F238E27FC236}">
                <a16:creationId xmlns:a16="http://schemas.microsoft.com/office/drawing/2014/main" id="{B365268A-2A73-104B-AC14-E4B62E427FDB}"/>
              </a:ext>
            </a:extLst>
          </p:cNvPr>
          <p:cNvPicPr>
            <a:picLocks noChangeAspect="1"/>
          </p:cNvPicPr>
          <p:nvPr/>
        </p:nvPicPr>
        <p:blipFill>
          <a:blip r:embed="rId3"/>
          <a:stretch>
            <a:fillRect/>
          </a:stretch>
        </p:blipFill>
        <p:spPr>
          <a:xfrm>
            <a:off x="1752600" y="523875"/>
            <a:ext cx="2262948" cy="4095750"/>
          </a:xfrm>
          <a:prstGeom prst="rect">
            <a:avLst/>
          </a:prstGeom>
        </p:spPr>
      </p:pic>
      <p:sp>
        <p:nvSpPr>
          <p:cNvPr id="6" name="TextBox 5">
            <a:extLst>
              <a:ext uri="{FF2B5EF4-FFF2-40B4-BE49-F238E27FC236}">
                <a16:creationId xmlns:a16="http://schemas.microsoft.com/office/drawing/2014/main" id="{77609833-E186-A348-ABF7-224869A0B721}"/>
              </a:ext>
            </a:extLst>
          </p:cNvPr>
          <p:cNvSpPr txBox="1"/>
          <p:nvPr/>
        </p:nvSpPr>
        <p:spPr>
          <a:xfrm>
            <a:off x="172570" y="895350"/>
            <a:ext cx="69140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Takes</a:t>
            </a:r>
          </a:p>
        </p:txBody>
      </p:sp>
      <p:sp>
        <p:nvSpPr>
          <p:cNvPr id="7" name="TextBox 6">
            <a:extLst>
              <a:ext uri="{FF2B5EF4-FFF2-40B4-BE49-F238E27FC236}">
                <a16:creationId xmlns:a16="http://schemas.microsoft.com/office/drawing/2014/main" id="{2353690B-1B4B-8243-8AA6-0EBC4F3E99BD}"/>
              </a:ext>
            </a:extLst>
          </p:cNvPr>
          <p:cNvSpPr txBox="1"/>
          <p:nvPr/>
        </p:nvSpPr>
        <p:spPr>
          <a:xfrm>
            <a:off x="5486400" y="753083"/>
            <a:ext cx="92313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Student</a:t>
            </a:r>
          </a:p>
        </p:txBody>
      </p:sp>
    </p:spTree>
    <p:extLst>
      <p:ext uri="{BB962C8B-B14F-4D97-AF65-F5344CB8AC3E}">
        <p14:creationId xmlns:p14="http://schemas.microsoft.com/office/powerpoint/2010/main" val="32498321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CD681D76-DD64-634E-823F-FCA3D07DC21A}"/>
              </a:ext>
            </a:extLst>
          </p:cNvPr>
          <p:cNvSpPr>
            <a:spLocks noGrp="1"/>
          </p:cNvSpPr>
          <p:nvPr>
            <p:ph idx="1"/>
          </p:nvPr>
        </p:nvSpPr>
        <p:spPr>
          <a:xfrm>
            <a:off x="1820230" y="971550"/>
            <a:ext cx="5113970" cy="3657600"/>
          </a:xfrm>
        </p:spPr>
        <p:txBody>
          <a:bodyPr/>
          <a:lstStyle/>
          <a:p>
            <a:r>
              <a:rPr lang="en-US" sz="1600" dirty="0"/>
              <a:t>Assume I wrote a function </a:t>
            </a:r>
            <a:r>
              <a:rPr lang="en-US" sz="1600" dirty="0" err="1"/>
              <a:t>find_student_name</a:t>
            </a:r>
            <a:r>
              <a:rPr lang="en-US" sz="1600" dirty="0"/>
              <a:t>(x)</a:t>
            </a:r>
          </a:p>
          <a:p>
            <a:pPr lvl="1"/>
            <a:r>
              <a:rPr lang="en-US" sz="1400" dirty="0"/>
              <a:t>Input is an x</a:t>
            </a:r>
          </a:p>
          <a:p>
            <a:pPr lvl="1"/>
            <a:r>
              <a:rPr lang="en-US" sz="1400" dirty="0"/>
              <a:t>Loops through all students and returns students with </a:t>
            </a:r>
            <a:r>
              <a:rPr lang="en-US" sz="1400" dirty="0" err="1"/>
              <a:t>student.ID</a:t>
            </a:r>
            <a:r>
              <a:rPr lang="en-US" sz="1400" dirty="0"/>
              <a:t> = x.</a:t>
            </a:r>
          </a:p>
          <a:p>
            <a:r>
              <a:rPr lang="en-US" sz="1600" dirty="0"/>
              <a:t>The query with a subquery above is like:</a:t>
            </a:r>
          </a:p>
          <a:p>
            <a:pPr marL="0" indent="0">
              <a:buNone/>
            </a:pPr>
            <a:endParaRPr lang="en-US" sz="1600" dirty="0"/>
          </a:p>
          <a:p>
            <a:pPr marL="0" indent="0">
              <a:buNone/>
            </a:pPr>
            <a:r>
              <a:rPr lang="en-US" sz="1600" dirty="0"/>
              <a:t>result = []</a:t>
            </a:r>
          </a:p>
          <a:p>
            <a:pPr marL="0" indent="0">
              <a:buNone/>
            </a:pPr>
            <a:r>
              <a:rPr lang="en-US" sz="1600" dirty="0"/>
              <a:t>For t in takes:</a:t>
            </a:r>
          </a:p>
          <a:p>
            <a:pPr marL="0" indent="0">
              <a:buNone/>
            </a:pPr>
            <a:r>
              <a:rPr lang="en-US" sz="1600" dirty="0"/>
              <a:t>	</a:t>
            </a:r>
            <a:r>
              <a:rPr lang="en-US" sz="1600" dirty="0" err="1"/>
              <a:t>new_r</a:t>
            </a:r>
            <a:r>
              <a:rPr lang="en-US" sz="1600" dirty="0"/>
              <a:t> = t + </a:t>
            </a:r>
            <a:r>
              <a:rPr lang="en-US" sz="1600" dirty="0" err="1">
                <a:solidFill>
                  <a:srgbClr val="FF0000"/>
                </a:solidFill>
              </a:rPr>
              <a:t>find_student_name</a:t>
            </a:r>
            <a:r>
              <a:rPr lang="en-US" sz="1600" dirty="0">
                <a:solidFill>
                  <a:srgbClr val="FF0000"/>
                </a:solidFill>
              </a:rPr>
              <a:t>(</a:t>
            </a:r>
            <a:r>
              <a:rPr lang="en-US" sz="1600" dirty="0" err="1">
                <a:solidFill>
                  <a:srgbClr val="FF0000"/>
                </a:solidFill>
              </a:rPr>
              <a:t>t.id</a:t>
            </a:r>
            <a:r>
              <a:rPr lang="en-US" sz="1600" dirty="0">
                <a:solidFill>
                  <a:srgbClr val="FF0000"/>
                </a:solidFill>
              </a:rPr>
              <a:t>)</a:t>
            </a:r>
          </a:p>
          <a:p>
            <a:pPr marL="0" indent="0">
              <a:buNone/>
            </a:pPr>
            <a:r>
              <a:rPr lang="en-US" sz="1600" dirty="0"/>
              <a:t>	</a:t>
            </a:r>
            <a:r>
              <a:rPr lang="en-US" sz="1600" dirty="0" err="1"/>
              <a:t>result.append</a:t>
            </a:r>
            <a:r>
              <a:rPr lang="en-US" sz="1600" dirty="0"/>
              <a:t>(</a:t>
            </a:r>
            <a:r>
              <a:rPr lang="en-US" sz="1600" dirty="0" err="1"/>
              <a:t>new_r</a:t>
            </a:r>
            <a:r>
              <a:rPr lang="en-US" sz="1600" dirty="0"/>
              <a:t>)</a:t>
            </a:r>
          </a:p>
          <a:p>
            <a:pPr marL="0" indent="0">
              <a:buNone/>
            </a:pPr>
            <a:endParaRPr lang="en-US" sz="1600" dirty="0"/>
          </a:p>
          <a:p>
            <a:pPr marL="0" indent="0">
              <a:buNone/>
            </a:pPr>
            <a:r>
              <a:rPr lang="en-US" sz="1600" dirty="0"/>
              <a:t>Switch to Notebook</a:t>
            </a:r>
          </a:p>
        </p:txBody>
      </p:sp>
      <p:sp>
        <p:nvSpPr>
          <p:cNvPr id="3" name="Title 2">
            <a:extLst>
              <a:ext uri="{FF2B5EF4-FFF2-40B4-BE49-F238E27FC236}">
                <a16:creationId xmlns:a16="http://schemas.microsoft.com/office/drawing/2014/main" id="{C346A418-1586-874C-933D-141F819C1BC4}"/>
              </a:ext>
            </a:extLst>
          </p:cNvPr>
          <p:cNvSpPr>
            <a:spLocks noGrp="1"/>
          </p:cNvSpPr>
          <p:nvPr>
            <p:ph type="title"/>
          </p:nvPr>
        </p:nvSpPr>
        <p:spPr/>
        <p:txBody>
          <a:bodyPr/>
          <a:lstStyle/>
          <a:p>
            <a:r>
              <a:rPr lang="en-US" dirty="0"/>
              <a:t>Consider a Subquery Tables</a:t>
            </a:r>
          </a:p>
        </p:txBody>
      </p:sp>
      <p:pic>
        <p:nvPicPr>
          <p:cNvPr id="4" name="Picture 3">
            <a:extLst>
              <a:ext uri="{FF2B5EF4-FFF2-40B4-BE49-F238E27FC236}">
                <a16:creationId xmlns:a16="http://schemas.microsoft.com/office/drawing/2014/main" id="{D0A38B0B-8BCC-B740-A948-81EA76F5B955}"/>
              </a:ext>
            </a:extLst>
          </p:cNvPr>
          <p:cNvPicPr>
            <a:picLocks noChangeAspect="1"/>
          </p:cNvPicPr>
          <p:nvPr/>
        </p:nvPicPr>
        <p:blipFill>
          <a:blip r:embed="rId2"/>
          <a:stretch>
            <a:fillRect/>
          </a:stretch>
        </p:blipFill>
        <p:spPr>
          <a:xfrm>
            <a:off x="7010400" y="1756711"/>
            <a:ext cx="1995695" cy="2839752"/>
          </a:xfrm>
          <a:prstGeom prst="rect">
            <a:avLst/>
          </a:prstGeom>
        </p:spPr>
      </p:pic>
      <p:pic>
        <p:nvPicPr>
          <p:cNvPr id="5" name="Picture 4">
            <a:extLst>
              <a:ext uri="{FF2B5EF4-FFF2-40B4-BE49-F238E27FC236}">
                <a16:creationId xmlns:a16="http://schemas.microsoft.com/office/drawing/2014/main" id="{B365268A-2A73-104B-AC14-E4B62E427FDB}"/>
              </a:ext>
            </a:extLst>
          </p:cNvPr>
          <p:cNvPicPr>
            <a:picLocks noChangeAspect="1"/>
          </p:cNvPicPr>
          <p:nvPr/>
        </p:nvPicPr>
        <p:blipFill>
          <a:blip r:embed="rId3"/>
          <a:stretch>
            <a:fillRect/>
          </a:stretch>
        </p:blipFill>
        <p:spPr>
          <a:xfrm>
            <a:off x="172570" y="1614333"/>
            <a:ext cx="1647660" cy="2982130"/>
          </a:xfrm>
          <a:prstGeom prst="rect">
            <a:avLst/>
          </a:prstGeom>
        </p:spPr>
      </p:pic>
      <p:sp>
        <p:nvSpPr>
          <p:cNvPr id="6" name="TextBox 5">
            <a:extLst>
              <a:ext uri="{FF2B5EF4-FFF2-40B4-BE49-F238E27FC236}">
                <a16:creationId xmlns:a16="http://schemas.microsoft.com/office/drawing/2014/main" id="{77609833-E186-A348-ABF7-224869A0B721}"/>
              </a:ext>
            </a:extLst>
          </p:cNvPr>
          <p:cNvSpPr txBox="1"/>
          <p:nvPr/>
        </p:nvSpPr>
        <p:spPr>
          <a:xfrm>
            <a:off x="138054" y="1202713"/>
            <a:ext cx="69140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Takes</a:t>
            </a:r>
          </a:p>
        </p:txBody>
      </p:sp>
      <p:sp>
        <p:nvSpPr>
          <p:cNvPr id="7" name="TextBox 6">
            <a:extLst>
              <a:ext uri="{FF2B5EF4-FFF2-40B4-BE49-F238E27FC236}">
                <a16:creationId xmlns:a16="http://schemas.microsoft.com/office/drawing/2014/main" id="{2353690B-1B4B-8243-8AA6-0EBC4F3E99BD}"/>
              </a:ext>
            </a:extLst>
          </p:cNvPr>
          <p:cNvSpPr txBox="1"/>
          <p:nvPr/>
        </p:nvSpPr>
        <p:spPr>
          <a:xfrm>
            <a:off x="7391400" y="1387379"/>
            <a:ext cx="92313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Student</a:t>
            </a:r>
          </a:p>
        </p:txBody>
      </p:sp>
      <p:sp>
        <p:nvSpPr>
          <p:cNvPr id="2" name="Rectangle 1">
            <a:extLst>
              <a:ext uri="{FF2B5EF4-FFF2-40B4-BE49-F238E27FC236}">
                <a16:creationId xmlns:a16="http://schemas.microsoft.com/office/drawing/2014/main" id="{C329A41A-49D5-6740-97D2-4F6837ADA77C}"/>
              </a:ext>
            </a:extLst>
          </p:cNvPr>
          <p:cNvSpPr/>
          <p:nvPr/>
        </p:nvSpPr>
        <p:spPr>
          <a:xfrm>
            <a:off x="172570" y="471634"/>
            <a:ext cx="8361830" cy="369332"/>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select *,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name from student where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student.id</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takes.id</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as name from takes;</a:t>
            </a:r>
          </a:p>
        </p:txBody>
      </p:sp>
    </p:spTree>
    <p:extLst>
      <p:ext uri="{BB962C8B-B14F-4D97-AF65-F5344CB8AC3E}">
        <p14:creationId xmlns:p14="http://schemas.microsoft.com/office/powerpoint/2010/main" val="2271634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8A0B1-68AA-6B44-8AFC-EE4C328DFC8A}"/>
              </a:ext>
            </a:extLst>
          </p:cNvPr>
          <p:cNvSpPr>
            <a:spLocks noGrp="1"/>
          </p:cNvSpPr>
          <p:nvPr>
            <p:ph type="title"/>
          </p:nvPr>
        </p:nvSpPr>
        <p:spPr/>
        <p:txBody>
          <a:bodyPr/>
          <a:lstStyle/>
          <a:p>
            <a:r>
              <a:rPr lang="en-US" dirty="0"/>
              <a:t>Codd’s 12 Rules</a:t>
            </a:r>
          </a:p>
        </p:txBody>
      </p:sp>
      <p:sp>
        <p:nvSpPr>
          <p:cNvPr id="3" name="Content Placeholder 2">
            <a:extLst>
              <a:ext uri="{FF2B5EF4-FFF2-40B4-BE49-F238E27FC236}">
                <a16:creationId xmlns:a16="http://schemas.microsoft.com/office/drawing/2014/main" id="{07380399-9AEF-CE42-A6BC-CD54F0387242}"/>
              </a:ext>
            </a:extLst>
          </p:cNvPr>
          <p:cNvSpPr>
            <a:spLocks noGrp="1"/>
          </p:cNvSpPr>
          <p:nvPr>
            <p:ph idx="1"/>
          </p:nvPr>
        </p:nvSpPr>
        <p:spPr>
          <a:xfrm>
            <a:off x="118297" y="479923"/>
            <a:ext cx="4191000" cy="4038600"/>
          </a:xfrm>
        </p:spPr>
        <p:txBody>
          <a:bodyPr/>
          <a:lstStyle/>
          <a:p>
            <a:pPr marL="0" indent="0">
              <a:buNone/>
            </a:pPr>
            <a:r>
              <a:rPr lang="en-US" sz="1300" dirty="0"/>
              <a:t>Rule 1: Information Rule</a:t>
            </a:r>
          </a:p>
          <a:p>
            <a:pPr marL="0" indent="0">
              <a:buNone/>
            </a:pPr>
            <a:r>
              <a:rPr lang="en-US" sz="1300" dirty="0"/>
              <a:t>The data stored in a database, may it be user data or metadata, must be a value of some table cell. Everything in a database must be stored in a table format.</a:t>
            </a:r>
          </a:p>
          <a:p>
            <a:pPr marL="0" indent="0">
              <a:buNone/>
            </a:pPr>
            <a:endParaRPr lang="en-US" sz="1300" dirty="0"/>
          </a:p>
          <a:p>
            <a:pPr marL="0" indent="0">
              <a:buNone/>
            </a:pPr>
            <a:r>
              <a:rPr lang="en-US" sz="1300" dirty="0"/>
              <a:t>Rule 2: Guaranteed Access Rule</a:t>
            </a:r>
          </a:p>
          <a:p>
            <a:pPr marL="0" indent="0">
              <a:buNone/>
            </a:pPr>
            <a:r>
              <a:rPr lang="en-US" sz="1300" dirty="0"/>
              <a:t>Every single data element (value) is guaranteed to be accessible logically with a combination of table-name, primary-key (row value), and attribute-name (column value). No other means, such as pointers, can be used to access data.</a:t>
            </a:r>
          </a:p>
          <a:p>
            <a:pPr marL="0" indent="0">
              <a:buNone/>
            </a:pPr>
            <a:endParaRPr lang="en-US" sz="1300" dirty="0"/>
          </a:p>
          <a:p>
            <a:pPr marL="0" indent="0">
              <a:buNone/>
            </a:pPr>
            <a:r>
              <a:rPr lang="en-US" sz="1300" dirty="0"/>
              <a:t>Rule 3: Systematic Treatment of NULL Values</a:t>
            </a:r>
          </a:p>
          <a:p>
            <a:pPr marL="0" indent="0">
              <a:buNone/>
            </a:pPr>
            <a:r>
              <a:rPr lang="en-US" sz="1300" dirty="0"/>
              <a:t>The NULL values in a database must be given a systematic and uniform treatment. This is a very important rule because a NULL can be interpreted as one the following − data is missing, data is not known, or data is not applicable.</a:t>
            </a:r>
          </a:p>
        </p:txBody>
      </p:sp>
      <p:sp>
        <p:nvSpPr>
          <p:cNvPr id="4" name="Content Placeholder 3">
            <a:extLst>
              <a:ext uri="{FF2B5EF4-FFF2-40B4-BE49-F238E27FC236}">
                <a16:creationId xmlns:a16="http://schemas.microsoft.com/office/drawing/2014/main" id="{FB9B4BC5-F27F-6E41-A446-6298C02D654A}"/>
              </a:ext>
            </a:extLst>
          </p:cNvPr>
          <p:cNvSpPr>
            <a:spLocks noGrp="1"/>
          </p:cNvSpPr>
          <p:nvPr>
            <p:ph idx="10"/>
          </p:nvPr>
        </p:nvSpPr>
        <p:spPr>
          <a:xfrm>
            <a:off x="4572000" y="479923"/>
            <a:ext cx="4191000" cy="4038600"/>
          </a:xfrm>
        </p:spPr>
        <p:txBody>
          <a:bodyPr/>
          <a:lstStyle/>
          <a:p>
            <a:pPr marL="0" indent="0">
              <a:buNone/>
            </a:pPr>
            <a:r>
              <a:rPr lang="en-US" sz="1300" b="1" dirty="0"/>
              <a:t>Rule 4: Active Online Catalog</a:t>
            </a:r>
          </a:p>
          <a:p>
            <a:pPr marL="0" indent="0">
              <a:buNone/>
            </a:pPr>
            <a:r>
              <a:rPr lang="en-US" sz="1300" b="1" dirty="0"/>
              <a:t>The structure description of the entire database must be stored in an online catalog, known as data dictionary, which can be accessed by authorized users. Users can use the same query language to access the catalog which they use to access the database itself.</a:t>
            </a:r>
          </a:p>
          <a:p>
            <a:pPr marL="0" indent="0">
              <a:buNone/>
            </a:pPr>
            <a:endParaRPr lang="en-US" sz="1300" dirty="0"/>
          </a:p>
          <a:p>
            <a:pPr marL="0" indent="0">
              <a:buNone/>
            </a:pPr>
            <a:r>
              <a:rPr lang="en-US" sz="1300" dirty="0"/>
              <a:t>Rule 5: Comprehensive Data Sub-Language Rule</a:t>
            </a:r>
          </a:p>
          <a:p>
            <a:pPr marL="0" indent="0">
              <a:buNone/>
            </a:pPr>
            <a:r>
              <a:rPr lang="en-US" sz="1300" dirty="0"/>
              <a:t>A database can only be accessed using a language having linear syntax that supports data definition, data manipulation, and transaction management operations. This language can be used directly or by means of some application. If the database allows access to data without any help of this language, then it is considered as a violation.</a:t>
            </a:r>
          </a:p>
          <a:p>
            <a:pPr marL="0" indent="0">
              <a:buNone/>
            </a:pPr>
            <a:endParaRPr lang="en-US" sz="1300" dirty="0"/>
          </a:p>
          <a:p>
            <a:pPr marL="0" indent="0">
              <a:buNone/>
            </a:pPr>
            <a:r>
              <a:rPr lang="en-US" sz="1300" dirty="0"/>
              <a:t>Rule 6: View Updating Rule</a:t>
            </a:r>
          </a:p>
          <a:p>
            <a:pPr marL="0" indent="0">
              <a:buNone/>
            </a:pPr>
            <a:r>
              <a:rPr lang="en-US" sz="1300" dirty="0"/>
              <a:t>All the views of a database, which can theoretically be updated, must also be updatable by the system.</a:t>
            </a:r>
          </a:p>
          <a:p>
            <a:pPr marL="0" indent="0">
              <a:buNone/>
            </a:pPr>
            <a:endParaRPr lang="en-US" sz="1300" dirty="0"/>
          </a:p>
          <a:p>
            <a:pPr marL="0" indent="0">
              <a:buNone/>
            </a:pPr>
            <a:endParaRPr lang="en-US" sz="1300" dirty="0"/>
          </a:p>
        </p:txBody>
      </p:sp>
    </p:spTree>
    <p:extLst>
      <p:ext uri="{BB962C8B-B14F-4D97-AF65-F5344CB8AC3E}">
        <p14:creationId xmlns:p14="http://schemas.microsoft.com/office/powerpoint/2010/main" val="34975528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Rectangle 2"/>
          <p:cNvSpPr>
            <a:spLocks noGrp="1" noChangeArrowheads="1"/>
          </p:cNvSpPr>
          <p:nvPr>
            <p:ph type="title"/>
          </p:nvPr>
        </p:nvSpPr>
        <p:spPr/>
        <p:txBody>
          <a:bodyPr/>
          <a:lstStyle/>
          <a:p>
            <a:r>
              <a:rPr lang="en-US" altLang="en-US" dirty="0"/>
              <a:t>Subqueries in the From Clause</a:t>
            </a:r>
          </a:p>
        </p:txBody>
      </p:sp>
      <p:sp>
        <p:nvSpPr>
          <p:cNvPr id="44034" name="Rectangle 3"/>
          <p:cNvSpPr>
            <a:spLocks noGrp="1" noChangeArrowheads="1"/>
          </p:cNvSpPr>
          <p:nvPr>
            <p:ph idx="1"/>
          </p:nvPr>
        </p:nvSpPr>
        <p:spPr/>
        <p:txBody>
          <a:bodyPr/>
          <a:lstStyle/>
          <a:p>
            <a:pPr>
              <a:tabLst>
                <a:tab pos="859631" algn="l"/>
                <a:tab pos="1206104" algn="l"/>
                <a:tab pos="1283494" algn="l"/>
              </a:tabLst>
            </a:pPr>
            <a:r>
              <a:rPr lang="en-US" altLang="en-US" dirty="0"/>
              <a:t>SQL allows a subquery expression to be used in the </a:t>
            </a:r>
            <a:r>
              <a:rPr lang="en-US" altLang="en-US" b="1" dirty="0"/>
              <a:t>from </a:t>
            </a:r>
            <a:r>
              <a:rPr lang="en-US" altLang="en-US" dirty="0"/>
              <a:t>clause</a:t>
            </a:r>
          </a:p>
          <a:p>
            <a:pPr>
              <a:tabLst>
                <a:tab pos="859631" algn="l"/>
                <a:tab pos="1206104" algn="l"/>
                <a:tab pos="1283494" algn="l"/>
              </a:tabLst>
            </a:pPr>
            <a:r>
              <a:rPr lang="en-US" altLang="en-US" dirty="0"/>
              <a:t>Find the average instructors’ salaries of those departments where the average salary is greater than $42,000.”</a:t>
            </a:r>
          </a:p>
          <a:p>
            <a:pPr lvl="1">
              <a:buNone/>
              <a:tabLst>
                <a:tab pos="859631" algn="l"/>
                <a:tab pos="1206104" algn="l"/>
                <a:tab pos="1283494" algn="l"/>
              </a:tabLst>
            </a:pPr>
            <a:r>
              <a:rPr lang="en-US" altLang="en-US" b="1" dirty="0"/>
              <a:t>     select </a:t>
            </a:r>
            <a:r>
              <a:rPr lang="en-US" altLang="en-US" i="1" dirty="0"/>
              <a:t>dept_name</a:t>
            </a:r>
            <a:r>
              <a:rPr lang="en-US" altLang="en-US" dirty="0"/>
              <a:t>, </a:t>
            </a:r>
            <a:r>
              <a:rPr lang="en-US" altLang="en-US" i="1" dirty="0" err="1"/>
              <a:t>avg_salary</a:t>
            </a:r>
            <a:br>
              <a:rPr lang="en-US" altLang="en-US" i="1" dirty="0"/>
            </a:br>
            <a:r>
              <a:rPr lang="en-US" altLang="en-US" b="1" dirty="0"/>
              <a:t>from </a:t>
            </a:r>
            <a:r>
              <a:rPr lang="en-US" altLang="en-US" dirty="0"/>
              <a:t>( </a:t>
            </a:r>
            <a:r>
              <a:rPr lang="en-US" altLang="en-US" b="1" dirty="0"/>
              <a:t>select </a:t>
            </a:r>
            <a:r>
              <a:rPr lang="en-US" altLang="en-US" i="1" dirty="0"/>
              <a:t>dept_name</a:t>
            </a:r>
            <a:r>
              <a:rPr lang="en-US" altLang="en-US" dirty="0"/>
              <a:t>, </a:t>
            </a:r>
            <a:r>
              <a:rPr lang="en-US" altLang="en-US" b="1" dirty="0" err="1"/>
              <a:t>avg</a:t>
            </a:r>
            <a:r>
              <a:rPr lang="en-US" altLang="en-US" b="1" dirty="0"/>
              <a:t> </a:t>
            </a:r>
            <a:r>
              <a:rPr lang="en-US" altLang="en-US" dirty="0"/>
              <a:t>(</a:t>
            </a:r>
            <a:r>
              <a:rPr lang="en-US" altLang="en-US" i="1" dirty="0"/>
              <a:t>salary</a:t>
            </a:r>
            <a:r>
              <a:rPr lang="en-US" altLang="en-US" dirty="0"/>
              <a:t>) </a:t>
            </a:r>
            <a:r>
              <a:rPr lang="en-US" altLang="en-US" b="1" dirty="0"/>
              <a:t>as </a:t>
            </a:r>
            <a:r>
              <a:rPr lang="en-US" altLang="en-US" i="1" dirty="0" err="1"/>
              <a:t>avg_salary</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group by </a:t>
            </a:r>
            <a:r>
              <a:rPr lang="en-US" altLang="en-US" i="1" dirty="0"/>
              <a:t>dept_name</a:t>
            </a:r>
            <a:r>
              <a:rPr lang="en-US" altLang="en-US" dirty="0"/>
              <a:t>)</a:t>
            </a:r>
            <a:br>
              <a:rPr lang="en-US" altLang="en-US" dirty="0"/>
            </a:br>
            <a:r>
              <a:rPr lang="en-US" altLang="en-US" b="1" dirty="0"/>
              <a:t>where </a:t>
            </a:r>
            <a:r>
              <a:rPr lang="en-US" altLang="en-US" i="1" dirty="0" err="1"/>
              <a:t>avg_salary</a:t>
            </a:r>
            <a:r>
              <a:rPr lang="en-US" altLang="en-US" i="1" dirty="0"/>
              <a:t> </a:t>
            </a:r>
            <a:r>
              <a:rPr lang="en-US" altLang="en-US" dirty="0"/>
              <a:t>&gt; 42000;</a:t>
            </a:r>
          </a:p>
          <a:p>
            <a:pPr>
              <a:tabLst>
                <a:tab pos="859631" algn="l"/>
                <a:tab pos="1206104" algn="l"/>
                <a:tab pos="1283494" algn="l"/>
              </a:tabLst>
            </a:pPr>
            <a:r>
              <a:rPr lang="en-US" altLang="en-US" dirty="0"/>
              <a:t>Note that we do not need to use the </a:t>
            </a:r>
            <a:r>
              <a:rPr lang="en-US" altLang="en-US" b="1" dirty="0"/>
              <a:t>having </a:t>
            </a:r>
            <a:r>
              <a:rPr lang="en-US" altLang="en-US" dirty="0"/>
              <a:t>clause</a:t>
            </a:r>
          </a:p>
          <a:p>
            <a:pPr>
              <a:tabLst>
                <a:tab pos="859631" algn="l"/>
                <a:tab pos="1206104" algn="l"/>
                <a:tab pos="1283494" algn="l"/>
              </a:tabLst>
            </a:pPr>
            <a:r>
              <a:rPr lang="en-US" altLang="en-US" dirty="0"/>
              <a:t>Another way to write above query</a:t>
            </a:r>
          </a:p>
          <a:p>
            <a:pPr marL="0" indent="0">
              <a:buNone/>
              <a:tabLst>
                <a:tab pos="859631" algn="l"/>
                <a:tab pos="1206104" algn="l"/>
                <a:tab pos="1283494" algn="l"/>
              </a:tabLst>
            </a:pPr>
            <a:r>
              <a:rPr lang="en-US" altLang="en-US" sz="600" dirty="0"/>
              <a:t> </a:t>
            </a:r>
          </a:p>
          <a:p>
            <a:pPr lvl="1">
              <a:spcBef>
                <a:spcPts val="0"/>
              </a:spcBef>
              <a:buNone/>
              <a:tabLst>
                <a:tab pos="859631" algn="l"/>
                <a:tab pos="1206104" algn="l"/>
                <a:tab pos="1283494" algn="l"/>
              </a:tabLst>
            </a:pPr>
            <a:r>
              <a:rPr lang="en-US" altLang="en-US" b="1" dirty="0"/>
              <a:t>     select </a:t>
            </a:r>
            <a:r>
              <a:rPr lang="en-US" altLang="en-US" i="1" dirty="0"/>
              <a:t>dept_name</a:t>
            </a:r>
            <a:r>
              <a:rPr lang="en-US" altLang="en-US" dirty="0"/>
              <a:t>, </a:t>
            </a:r>
            <a:r>
              <a:rPr lang="en-US" altLang="en-US" i="1" dirty="0" err="1"/>
              <a:t>avg_salary</a:t>
            </a:r>
            <a:br>
              <a:rPr lang="en-US" altLang="en-US" i="1" dirty="0"/>
            </a:br>
            <a:r>
              <a:rPr lang="en-US" altLang="en-US" b="1" dirty="0"/>
              <a:t>from </a:t>
            </a:r>
            <a:r>
              <a:rPr lang="en-US" altLang="en-US" dirty="0"/>
              <a:t>( </a:t>
            </a:r>
            <a:r>
              <a:rPr lang="en-US" altLang="en-US" b="1" dirty="0"/>
              <a:t>select </a:t>
            </a:r>
            <a:r>
              <a:rPr lang="en-US" altLang="en-US" i="1" dirty="0"/>
              <a:t>dept_name</a:t>
            </a:r>
            <a:r>
              <a:rPr lang="en-US" altLang="en-US" dirty="0"/>
              <a:t>, </a:t>
            </a:r>
            <a:r>
              <a:rPr lang="en-US" altLang="en-US" b="1" dirty="0" err="1"/>
              <a:t>avg</a:t>
            </a:r>
            <a:r>
              <a:rPr lang="en-US" altLang="en-US" b="1" dirty="0"/>
              <a:t> </a:t>
            </a:r>
            <a:r>
              <a:rPr lang="en-US" altLang="en-US" dirty="0"/>
              <a:t>(</a:t>
            </a:r>
            <a:r>
              <a:rPr lang="en-US" altLang="en-US" i="1" dirty="0"/>
              <a:t>salary</a:t>
            </a:r>
            <a:r>
              <a:rPr lang="en-US" altLang="en-US" dirty="0"/>
              <a:t>) </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group by </a:t>
            </a:r>
            <a:r>
              <a:rPr lang="en-US" altLang="en-US" i="1" dirty="0"/>
              <a:t>dept_name</a:t>
            </a:r>
            <a:r>
              <a:rPr lang="en-US" altLang="en-US" dirty="0"/>
              <a:t>) </a:t>
            </a:r>
          </a:p>
          <a:p>
            <a:pPr lvl="1">
              <a:spcBef>
                <a:spcPts val="0"/>
              </a:spcBef>
              <a:buNone/>
              <a:tabLst>
                <a:tab pos="859631" algn="l"/>
                <a:tab pos="1206104" algn="l"/>
                <a:tab pos="1283494" algn="l"/>
              </a:tabLst>
            </a:pPr>
            <a:r>
              <a:rPr lang="en-US" altLang="en-US" b="1" dirty="0"/>
              <a:t>                as </a:t>
            </a:r>
            <a:r>
              <a:rPr lang="en-US" altLang="en-US" i="1" dirty="0" err="1"/>
              <a:t>dept_avg</a:t>
            </a:r>
            <a:r>
              <a:rPr lang="en-US" altLang="en-US" i="1" dirty="0"/>
              <a:t> </a:t>
            </a:r>
            <a:r>
              <a:rPr lang="en-US" altLang="en-US" dirty="0"/>
              <a:t>(</a:t>
            </a:r>
            <a:r>
              <a:rPr lang="en-US" altLang="en-US" i="1" dirty="0"/>
              <a:t>dept_name</a:t>
            </a:r>
            <a:r>
              <a:rPr lang="en-US" altLang="en-US" dirty="0"/>
              <a:t>, </a:t>
            </a:r>
            <a:r>
              <a:rPr lang="en-US" altLang="en-US" i="1" dirty="0" err="1"/>
              <a:t>avg_salary</a:t>
            </a:r>
            <a:r>
              <a:rPr lang="en-US" altLang="en-US" dirty="0"/>
              <a:t>)</a:t>
            </a:r>
          </a:p>
          <a:p>
            <a:pPr lvl="1">
              <a:spcBef>
                <a:spcPts val="0"/>
              </a:spcBef>
              <a:buNone/>
              <a:tabLst>
                <a:tab pos="859631" algn="l"/>
                <a:tab pos="1206104" algn="l"/>
                <a:tab pos="1283494" algn="l"/>
              </a:tabLst>
            </a:pPr>
            <a:r>
              <a:rPr lang="en-US" altLang="en-US" b="1" dirty="0"/>
              <a:t>    where </a:t>
            </a:r>
            <a:r>
              <a:rPr lang="en-US" altLang="en-US" i="1" dirty="0" err="1"/>
              <a:t>avg_salary</a:t>
            </a:r>
            <a:r>
              <a:rPr lang="en-US" altLang="en-US" i="1" dirty="0"/>
              <a:t> </a:t>
            </a:r>
            <a:r>
              <a:rPr lang="en-US" altLang="en-US" dirty="0"/>
              <a:t>&gt; 42000;</a:t>
            </a:r>
          </a:p>
          <a:p>
            <a:pPr>
              <a:tabLst>
                <a:tab pos="859631" algn="l"/>
                <a:tab pos="1206104" algn="l"/>
                <a:tab pos="1283494" algn="l"/>
              </a:tabLst>
            </a:pPr>
            <a:endParaRPr lang="en-US" altLang="en-US" dirty="0"/>
          </a:p>
          <a:p>
            <a:pPr>
              <a:buNone/>
              <a:tabLst>
                <a:tab pos="859631" algn="l"/>
                <a:tab pos="1206104" algn="l"/>
                <a:tab pos="1283494" algn="l"/>
              </a:tabLst>
            </a:pPr>
            <a:endParaRPr lang="en-US" altLang="en-US" dirty="0"/>
          </a:p>
        </p:txBody>
      </p:sp>
    </p:spTree>
    <p:extLst>
      <p:ext uri="{BB962C8B-B14F-4D97-AF65-F5344CB8AC3E}">
        <p14:creationId xmlns:p14="http://schemas.microsoft.com/office/powerpoint/2010/main" val="17961231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Rectangle 2"/>
          <p:cNvSpPr>
            <a:spLocks noGrp="1" noChangeArrowheads="1"/>
          </p:cNvSpPr>
          <p:nvPr>
            <p:ph type="title"/>
          </p:nvPr>
        </p:nvSpPr>
        <p:spPr/>
        <p:txBody>
          <a:bodyPr/>
          <a:lstStyle/>
          <a:p>
            <a:r>
              <a:rPr lang="en-US" altLang="en-US" dirty="0"/>
              <a:t>Scalar Subquery</a:t>
            </a:r>
          </a:p>
        </p:txBody>
      </p:sp>
      <p:sp>
        <p:nvSpPr>
          <p:cNvPr id="60418" name="Rectangle 3"/>
          <p:cNvSpPr>
            <a:spLocks noGrp="1" noChangeArrowheads="1"/>
          </p:cNvSpPr>
          <p:nvPr>
            <p:ph idx="1"/>
          </p:nvPr>
        </p:nvSpPr>
        <p:spPr/>
        <p:txBody>
          <a:bodyPr/>
          <a:lstStyle/>
          <a:p>
            <a:r>
              <a:rPr lang="en-US" altLang="en-US" dirty="0"/>
              <a:t>Scalar subquery is one which is used where a single value is expected</a:t>
            </a:r>
          </a:p>
          <a:p>
            <a:r>
              <a:rPr lang="en-US" altLang="en-US" dirty="0"/>
              <a:t>List all departments along with the number of instructors in each department</a:t>
            </a:r>
          </a:p>
          <a:p>
            <a:pPr>
              <a:buFont typeface="Monotype Sorts" charset="2"/>
              <a:buNone/>
            </a:pPr>
            <a:r>
              <a:rPr lang="en-US" altLang="en-US" b="1" dirty="0"/>
              <a:t>	select </a:t>
            </a:r>
            <a:r>
              <a:rPr lang="en-US" altLang="en-US" i="1" dirty="0"/>
              <a:t>dept_name</a:t>
            </a:r>
            <a:r>
              <a:rPr lang="en-US" altLang="en-US" dirty="0"/>
              <a:t>, </a:t>
            </a:r>
            <a:br>
              <a:rPr lang="en-US" altLang="en-US" dirty="0"/>
            </a:br>
            <a:r>
              <a:rPr lang="en-US" altLang="en-US" dirty="0"/>
              <a:t>             ( </a:t>
            </a:r>
            <a:r>
              <a:rPr lang="en-US" altLang="en-US" b="1" dirty="0"/>
              <a:t>select count</a:t>
            </a:r>
            <a:r>
              <a:rPr lang="en-US" altLang="en-US" dirty="0"/>
              <a:t>(*) </a:t>
            </a:r>
            <a:br>
              <a:rPr lang="en-US" altLang="en-US" dirty="0"/>
            </a:br>
            <a:r>
              <a:rPr lang="en-US" altLang="en-US" dirty="0"/>
              <a:t>                </a:t>
            </a:r>
            <a:r>
              <a:rPr lang="en-US" altLang="en-US" b="1" dirty="0"/>
              <a:t>from </a:t>
            </a:r>
            <a:r>
              <a:rPr lang="en-US" altLang="en-US" i="1" dirty="0"/>
              <a:t>instructor </a:t>
            </a:r>
            <a:br>
              <a:rPr lang="en-US" altLang="en-US" i="1" dirty="0"/>
            </a:br>
            <a:r>
              <a:rPr lang="en-US" altLang="en-US" i="1" dirty="0"/>
              <a:t>                </a:t>
            </a:r>
            <a:r>
              <a:rPr lang="en-US" altLang="en-US" b="1" dirty="0"/>
              <a:t>where </a:t>
            </a:r>
            <a:r>
              <a:rPr lang="en-US" altLang="en-US" i="1" dirty="0" err="1"/>
              <a:t>department</a:t>
            </a:r>
            <a:r>
              <a:rPr lang="en-US" altLang="en-US" dirty="0" err="1"/>
              <a:t>.</a:t>
            </a:r>
            <a:r>
              <a:rPr lang="en-US" altLang="en-US" i="1" dirty="0" err="1"/>
              <a:t>dept_name</a:t>
            </a:r>
            <a:r>
              <a:rPr lang="en-US" altLang="en-US" i="1" dirty="0"/>
              <a:t> </a:t>
            </a:r>
            <a:r>
              <a:rPr lang="en-US" altLang="en-US" dirty="0"/>
              <a:t>= </a:t>
            </a:r>
            <a:r>
              <a:rPr lang="en-US" altLang="en-US" i="1" dirty="0" err="1"/>
              <a:t>instructor</a:t>
            </a:r>
            <a:r>
              <a:rPr lang="en-US" altLang="en-US" dirty="0" err="1"/>
              <a:t>.</a:t>
            </a:r>
            <a:r>
              <a:rPr lang="en-US" altLang="en-US" i="1" dirty="0" err="1"/>
              <a:t>dept_name</a:t>
            </a:r>
            <a:r>
              <a:rPr lang="en-US" altLang="en-US" dirty="0"/>
              <a:t>)</a:t>
            </a:r>
            <a:br>
              <a:rPr lang="en-US" altLang="en-US" dirty="0"/>
            </a:br>
            <a:r>
              <a:rPr lang="en-US" altLang="en-US" dirty="0"/>
              <a:t>             </a:t>
            </a:r>
            <a:r>
              <a:rPr lang="en-US" altLang="en-US" b="1" dirty="0"/>
              <a:t>as </a:t>
            </a:r>
            <a:r>
              <a:rPr lang="en-US" altLang="en-US" i="1" dirty="0" err="1"/>
              <a:t>num_instructors</a:t>
            </a:r>
            <a:br>
              <a:rPr lang="en-US" altLang="en-US" i="1" dirty="0"/>
            </a:br>
            <a:r>
              <a:rPr lang="en-US" altLang="en-US" b="1" dirty="0"/>
              <a:t>from </a:t>
            </a:r>
            <a:r>
              <a:rPr lang="en-US" altLang="en-US" i="1" dirty="0"/>
              <a:t>department</a:t>
            </a:r>
            <a:r>
              <a:rPr lang="en-US" altLang="en-US" dirty="0"/>
              <a:t>;</a:t>
            </a:r>
          </a:p>
          <a:p>
            <a:r>
              <a:rPr lang="en-US" altLang="en-US" dirty="0"/>
              <a:t>Runtime error if subquery returns more than one result tuple</a:t>
            </a:r>
          </a:p>
        </p:txBody>
      </p:sp>
    </p:spTree>
    <p:extLst>
      <p:ext uri="{BB962C8B-B14F-4D97-AF65-F5344CB8AC3E}">
        <p14:creationId xmlns:p14="http://schemas.microsoft.com/office/powerpoint/2010/main" val="32165952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Views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42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0207312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Rectangle 2"/>
          <p:cNvSpPr>
            <a:spLocks noGrp="1" noChangeArrowheads="1"/>
          </p:cNvSpPr>
          <p:nvPr>
            <p:ph type="title"/>
          </p:nvPr>
        </p:nvSpPr>
        <p:spPr/>
        <p:txBody>
          <a:bodyPr/>
          <a:lstStyle/>
          <a:p>
            <a:pPr>
              <a:defRPr/>
            </a:pPr>
            <a:r>
              <a:rPr lang="en-US" dirty="0">
                <a:ea typeface="+mj-ea"/>
              </a:rPr>
              <a:t>Views</a:t>
            </a:r>
          </a:p>
        </p:txBody>
      </p:sp>
      <p:sp>
        <p:nvSpPr>
          <p:cNvPr id="37891" name="Rectangle 3"/>
          <p:cNvSpPr>
            <a:spLocks noGrp="1" noChangeArrowheads="1"/>
          </p:cNvSpPr>
          <p:nvPr>
            <p:ph type="body" idx="1"/>
          </p:nvPr>
        </p:nvSpPr>
        <p:spPr>
          <a:xfrm>
            <a:off x="1719263" y="829867"/>
            <a:ext cx="5687378" cy="3702844"/>
          </a:xfrm>
        </p:spPr>
        <p:txBody>
          <a:bodyPr/>
          <a:lstStyle/>
          <a:p>
            <a:pPr>
              <a:tabLst>
                <a:tab pos="2403872" algn="ctr"/>
              </a:tabLst>
            </a:pPr>
            <a:r>
              <a:rPr lang="en-US" altLang="en-US" dirty="0"/>
              <a:t>In some cases, it is not desirable for all users to see the entire logical model (that is, all the actual relations stored in the database.)</a:t>
            </a:r>
          </a:p>
          <a:p>
            <a:pPr>
              <a:tabLst>
                <a:tab pos="2403872" algn="ctr"/>
              </a:tabLst>
            </a:pPr>
            <a:r>
              <a:rPr lang="en-US" altLang="en-US" dirty="0"/>
              <a:t>Consider a person who needs to know an instructors name and department, but not the salary.  This person should see a relation described, in SQL, by </a:t>
            </a:r>
            <a:br>
              <a:rPr lang="en-US" altLang="en-US" dirty="0"/>
            </a:br>
            <a:r>
              <a:rPr lang="en-US" altLang="en-US" dirty="0"/>
              <a:t>		</a:t>
            </a:r>
            <a:br>
              <a:rPr kumimoji="0" lang="en-US" altLang="en-US" b="1" dirty="0"/>
            </a:br>
            <a:r>
              <a:rPr kumimoji="0" lang="en-US" altLang="en-US" b="1" dirty="0"/>
              <a:t>             select </a:t>
            </a:r>
            <a:r>
              <a:rPr kumimoji="0" lang="en-US" altLang="en-US" i="1" dirty="0"/>
              <a:t>ID</a:t>
            </a:r>
            <a:r>
              <a:rPr kumimoji="0" lang="en-US" altLang="en-US" dirty="0"/>
              <a:t>, </a:t>
            </a:r>
            <a:r>
              <a:rPr kumimoji="0" lang="en-US" altLang="en-US" i="1" dirty="0"/>
              <a:t>name</a:t>
            </a:r>
            <a:r>
              <a:rPr kumimoji="0" lang="en-US" altLang="en-US" dirty="0"/>
              <a:t>, </a:t>
            </a:r>
            <a:r>
              <a:rPr kumimoji="0" lang="en-US" altLang="en-US" i="1" dirty="0" err="1"/>
              <a:t>dept_name</a:t>
            </a:r>
            <a:br>
              <a:rPr kumimoji="0" lang="en-US" altLang="en-US" i="1" dirty="0"/>
            </a:br>
            <a:r>
              <a:rPr kumimoji="0" lang="en-US" altLang="en-US" i="1" dirty="0"/>
              <a:t>             </a:t>
            </a:r>
            <a:r>
              <a:rPr kumimoji="0" lang="en-US" altLang="en-US" b="1" dirty="0"/>
              <a:t>from </a:t>
            </a:r>
            <a:r>
              <a:rPr kumimoji="0" lang="en-US" altLang="en-US" i="1" dirty="0"/>
              <a:t>instructor</a:t>
            </a:r>
            <a:endParaRPr kumimoji="0" lang="en-US" altLang="en-US" dirty="0"/>
          </a:p>
          <a:p>
            <a:pPr>
              <a:buNone/>
              <a:tabLst>
                <a:tab pos="2403872" algn="ctr"/>
              </a:tabLst>
            </a:pPr>
            <a:r>
              <a:rPr lang="en-US" altLang="en-US" sz="600" dirty="0">
                <a:sym typeface="Symbol" panose="05050102010706020507" pitchFamily="18" charset="2"/>
              </a:rPr>
              <a:t> </a:t>
            </a:r>
          </a:p>
          <a:p>
            <a:pPr>
              <a:tabLst>
                <a:tab pos="2403872" algn="ctr"/>
              </a:tabLst>
            </a:pPr>
            <a:r>
              <a:rPr lang="en-US" altLang="en-US" dirty="0"/>
              <a:t>A </a:t>
            </a:r>
            <a:r>
              <a:rPr lang="en-US" altLang="en-US" b="1" dirty="0">
                <a:solidFill>
                  <a:srgbClr val="002060"/>
                </a:solidFill>
              </a:rPr>
              <a:t>view</a:t>
            </a:r>
            <a:r>
              <a:rPr lang="en-US" altLang="en-US" dirty="0"/>
              <a:t> provides a mechanism to hide certain data from the view of certain users. </a:t>
            </a:r>
          </a:p>
          <a:p>
            <a:pPr>
              <a:tabLst>
                <a:tab pos="2403872" algn="ctr"/>
              </a:tabLst>
            </a:pPr>
            <a:r>
              <a:rPr lang="en-US" altLang="en-US" dirty="0"/>
              <a:t>Any relation that is not of the conceptual model but is made visible to a user as a “virtual relation” is called a </a:t>
            </a:r>
            <a:r>
              <a:rPr lang="en-US" altLang="en-US" b="1" dirty="0">
                <a:solidFill>
                  <a:srgbClr val="002060"/>
                </a:solidFill>
              </a:rPr>
              <a:t>view</a:t>
            </a:r>
            <a:r>
              <a:rPr lang="en-US" altLang="en-US" dirty="0"/>
              <a:t>.</a:t>
            </a:r>
          </a:p>
        </p:txBody>
      </p:sp>
    </p:spTree>
    <p:extLst>
      <p:ext uri="{BB962C8B-B14F-4D97-AF65-F5344CB8AC3E}">
        <p14:creationId xmlns:p14="http://schemas.microsoft.com/office/powerpoint/2010/main" val="390067217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6" name="Rectangle 2"/>
          <p:cNvSpPr>
            <a:spLocks noGrp="1" noChangeArrowheads="1"/>
          </p:cNvSpPr>
          <p:nvPr>
            <p:ph type="title"/>
          </p:nvPr>
        </p:nvSpPr>
        <p:spPr/>
        <p:txBody>
          <a:bodyPr/>
          <a:lstStyle/>
          <a:p>
            <a:pPr>
              <a:defRPr/>
            </a:pPr>
            <a:r>
              <a:rPr lang="en-US" dirty="0">
                <a:ea typeface="+mj-ea"/>
              </a:rPr>
              <a:t>View Definition</a:t>
            </a:r>
          </a:p>
        </p:txBody>
      </p:sp>
      <p:sp>
        <p:nvSpPr>
          <p:cNvPr id="39939" name="Rectangle 3"/>
          <p:cNvSpPr>
            <a:spLocks noGrp="1" noChangeArrowheads="1"/>
          </p:cNvSpPr>
          <p:nvPr>
            <p:ph type="body" idx="1"/>
          </p:nvPr>
        </p:nvSpPr>
        <p:spPr>
          <a:xfrm>
            <a:off x="1719264" y="802054"/>
            <a:ext cx="5623370" cy="3230451"/>
          </a:xfrm>
        </p:spPr>
        <p:txBody>
          <a:bodyPr/>
          <a:lstStyle/>
          <a:p>
            <a:pPr>
              <a:tabLst>
                <a:tab pos="2574131" algn="ctr"/>
              </a:tabLst>
            </a:pPr>
            <a:r>
              <a:rPr lang="en-US" altLang="en-US" dirty="0"/>
              <a:t>A view is defined using the </a:t>
            </a:r>
            <a:r>
              <a:rPr lang="en-US" altLang="en-US" b="1" dirty="0"/>
              <a:t>create view </a:t>
            </a:r>
            <a:r>
              <a:rPr lang="en-US" altLang="en-US" dirty="0"/>
              <a:t>statement which has the form</a:t>
            </a:r>
          </a:p>
          <a:p>
            <a:pPr>
              <a:lnSpc>
                <a:spcPct val="40000"/>
              </a:lnSpc>
              <a:tabLst>
                <a:tab pos="2574131" algn="ctr"/>
              </a:tabLst>
            </a:pPr>
            <a:endParaRPr lang="en-US" altLang="en-US" dirty="0"/>
          </a:p>
          <a:p>
            <a:pPr>
              <a:lnSpc>
                <a:spcPct val="40000"/>
              </a:lnSpc>
              <a:buNone/>
              <a:tabLst>
                <a:tab pos="2574131" algn="ctr"/>
              </a:tabLst>
            </a:pPr>
            <a:r>
              <a:rPr lang="en-US" altLang="en-US" dirty="0"/>
              <a:t>		</a:t>
            </a:r>
            <a:r>
              <a:rPr lang="en-US" altLang="en-US" b="1" dirty="0"/>
              <a:t>create view </a:t>
            </a:r>
            <a:r>
              <a:rPr lang="en-US" altLang="en-US" i="1" dirty="0">
                <a:solidFill>
                  <a:srgbClr val="002060"/>
                </a:solidFill>
              </a:rPr>
              <a:t>v</a:t>
            </a:r>
            <a:r>
              <a:rPr lang="en-US" altLang="en-US" i="1" dirty="0">
                <a:solidFill>
                  <a:srgbClr val="000099"/>
                </a:solidFill>
              </a:rPr>
              <a:t> </a:t>
            </a:r>
            <a:r>
              <a:rPr lang="en-US" altLang="en-US" b="1" dirty="0"/>
              <a:t>as </a:t>
            </a:r>
            <a:r>
              <a:rPr lang="en-US" altLang="en-US" i="1" dirty="0"/>
              <a:t>&lt; </a:t>
            </a:r>
            <a:r>
              <a:rPr lang="en-US" altLang="en-US" dirty="0"/>
              <a:t>query expression &gt;</a:t>
            </a:r>
          </a:p>
          <a:p>
            <a:pPr>
              <a:lnSpc>
                <a:spcPct val="20000"/>
              </a:lnSpc>
              <a:buNone/>
              <a:tabLst>
                <a:tab pos="2574131" algn="ctr"/>
              </a:tabLst>
            </a:pPr>
            <a:endParaRPr lang="en-US" altLang="en-US" dirty="0"/>
          </a:p>
          <a:p>
            <a:pPr>
              <a:buNone/>
              <a:tabLst>
                <a:tab pos="2574131" algn="ctr"/>
              </a:tabLst>
            </a:pPr>
            <a:r>
              <a:rPr lang="en-US" altLang="en-US" dirty="0"/>
              <a:t>	where &lt;query expression&gt; is any legal SQL expression.  The view name is represented by </a:t>
            </a:r>
            <a:r>
              <a:rPr lang="en-US" altLang="en-US" i="1" dirty="0"/>
              <a:t>v.</a:t>
            </a:r>
            <a:endParaRPr lang="en-US" altLang="en-US" dirty="0"/>
          </a:p>
          <a:p>
            <a:pPr>
              <a:tabLst>
                <a:tab pos="2574131" algn="ctr"/>
              </a:tabLst>
            </a:pPr>
            <a:r>
              <a:rPr lang="en-US" altLang="en-US" dirty="0"/>
              <a:t>Once a view is defined, the view name can be used to refer to the virtual relation that the view generates.</a:t>
            </a:r>
          </a:p>
          <a:p>
            <a:pPr>
              <a:tabLst>
                <a:tab pos="2574131" algn="ctr"/>
              </a:tabLst>
            </a:pPr>
            <a:r>
              <a:rPr lang="en-US" altLang="en-US" dirty="0"/>
              <a:t>View definition is not the same as creating a new relation by evaluating the query expression  </a:t>
            </a:r>
          </a:p>
          <a:p>
            <a:pPr lvl="1">
              <a:tabLst>
                <a:tab pos="2574131" algn="ctr"/>
              </a:tabLst>
            </a:pPr>
            <a:r>
              <a:rPr lang="en-US" altLang="en-US" dirty="0"/>
              <a:t>Rather, a view definition causes the saving of an expression; the expression is substituted into queries using the view.</a:t>
            </a:r>
          </a:p>
        </p:txBody>
      </p:sp>
    </p:spTree>
    <p:extLst>
      <p:ext uri="{BB962C8B-B14F-4D97-AF65-F5344CB8AC3E}">
        <p14:creationId xmlns:p14="http://schemas.microsoft.com/office/powerpoint/2010/main" val="20031793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35874" name="Rectangle 2"/>
          <p:cNvSpPr>
            <a:spLocks noGrp="1" noChangeArrowheads="1"/>
          </p:cNvSpPr>
          <p:nvPr>
            <p:ph type="title"/>
          </p:nvPr>
        </p:nvSpPr>
        <p:spPr/>
        <p:txBody>
          <a:bodyPr/>
          <a:lstStyle/>
          <a:p>
            <a:pPr>
              <a:defRPr/>
            </a:pPr>
            <a:r>
              <a:rPr lang="en-US" dirty="0">
                <a:ea typeface="+mj-ea"/>
              </a:rPr>
              <a:t>View Definition and Use</a:t>
            </a:r>
          </a:p>
        </p:txBody>
      </p:sp>
      <p:sp>
        <p:nvSpPr>
          <p:cNvPr id="41987" name="Rectangle 3"/>
          <p:cNvSpPr>
            <a:spLocks noGrp="1" noChangeArrowheads="1"/>
          </p:cNvSpPr>
          <p:nvPr>
            <p:ph type="body" idx="1"/>
          </p:nvPr>
        </p:nvSpPr>
        <p:spPr>
          <a:xfrm>
            <a:off x="1719263" y="829867"/>
            <a:ext cx="5662613" cy="3604974"/>
          </a:xfrm>
        </p:spPr>
        <p:txBody>
          <a:bodyPr/>
          <a:lstStyle/>
          <a:p>
            <a:pPr>
              <a:tabLst>
                <a:tab pos="1027510" algn="l"/>
              </a:tabLst>
            </a:pPr>
            <a:r>
              <a:rPr lang="en-US" altLang="en-US" dirty="0"/>
              <a:t>A view of instructors without their salary</a:t>
            </a:r>
          </a:p>
          <a:p>
            <a:pPr>
              <a:buNone/>
              <a:tabLst>
                <a:tab pos="1027510" algn="l"/>
              </a:tabLst>
            </a:pPr>
            <a:r>
              <a:rPr lang="en-US" altLang="en-US" sz="600" dirty="0"/>
              <a:t> </a:t>
            </a:r>
            <a:br>
              <a:rPr lang="en-US" altLang="en-US" dirty="0"/>
            </a:br>
            <a:r>
              <a:rPr lang="en-US" altLang="en-US" dirty="0"/>
              <a:t>              </a:t>
            </a:r>
            <a:r>
              <a:rPr kumimoji="0" lang="en-US" altLang="en-US" b="1" dirty="0"/>
              <a:t>create view </a:t>
            </a:r>
            <a:r>
              <a:rPr lang="en-US" altLang="en-US" b="1" i="1" dirty="0">
                <a:solidFill>
                  <a:srgbClr val="002060"/>
                </a:solidFill>
              </a:rPr>
              <a:t>faculty</a:t>
            </a:r>
            <a:r>
              <a:rPr kumimoji="0" lang="en-US" altLang="en-US" i="1" dirty="0"/>
              <a:t> </a:t>
            </a:r>
            <a:r>
              <a:rPr kumimoji="0" lang="en-US" altLang="en-US" b="1" dirty="0"/>
              <a:t>as</a:t>
            </a:r>
            <a:r>
              <a:rPr lang="en-US" altLang="en-US" b="1" dirty="0"/>
              <a:t> </a:t>
            </a:r>
            <a:br>
              <a:rPr lang="en-US" altLang="en-US" b="1" dirty="0"/>
            </a:br>
            <a:r>
              <a:rPr lang="en-US" altLang="en-US" b="1" dirty="0"/>
              <a:t>                      </a:t>
            </a:r>
            <a:r>
              <a:rPr kumimoji="0" lang="en-US" altLang="en-US" b="1" dirty="0"/>
              <a:t>select </a:t>
            </a:r>
            <a:r>
              <a:rPr kumimoji="0" lang="en-US" altLang="en-US" i="1" dirty="0"/>
              <a:t>ID</a:t>
            </a:r>
            <a:r>
              <a:rPr kumimoji="0" lang="en-US" altLang="en-US" dirty="0"/>
              <a:t>, </a:t>
            </a:r>
            <a:r>
              <a:rPr kumimoji="0" lang="en-US" altLang="en-US" i="1" dirty="0"/>
              <a:t>name</a:t>
            </a:r>
            <a:r>
              <a:rPr kumimoji="0" lang="en-US" altLang="en-US" dirty="0"/>
              <a:t>, </a:t>
            </a:r>
            <a:r>
              <a:rPr kumimoji="0" lang="en-US" altLang="en-US" i="1" dirty="0"/>
              <a:t>dept_name</a:t>
            </a:r>
            <a:br>
              <a:rPr kumimoji="0" lang="en-US" altLang="en-US" i="1" dirty="0"/>
            </a:br>
            <a:r>
              <a:rPr kumimoji="0" lang="en-US" altLang="en-US" i="1" dirty="0"/>
              <a:t>                      </a:t>
            </a:r>
            <a:r>
              <a:rPr kumimoji="0" lang="en-US" altLang="en-US" b="1" dirty="0"/>
              <a:t>from </a:t>
            </a:r>
            <a:r>
              <a:rPr kumimoji="0" lang="en-US" altLang="en-US" i="1" dirty="0"/>
              <a:t>instructor</a:t>
            </a:r>
            <a:endParaRPr kumimoji="0" lang="en-US" altLang="en-US" dirty="0"/>
          </a:p>
          <a:p>
            <a:pPr>
              <a:tabLst>
                <a:tab pos="1027510" algn="l"/>
              </a:tabLst>
            </a:pPr>
            <a:r>
              <a:rPr lang="en-US" altLang="en-US" dirty="0"/>
              <a:t>Find all instructors in the Biology department</a:t>
            </a:r>
          </a:p>
          <a:p>
            <a:pPr>
              <a:buNone/>
              <a:tabLst>
                <a:tab pos="1027510" algn="l"/>
              </a:tabLst>
            </a:pPr>
            <a:r>
              <a:rPr lang="en-US" altLang="en-US" sz="600" dirty="0"/>
              <a:t> </a:t>
            </a:r>
            <a:br>
              <a:rPr lang="en-US" altLang="en-US" dirty="0"/>
            </a:br>
            <a:r>
              <a:rPr lang="en-US" altLang="en-US" dirty="0"/>
              <a:t>                </a:t>
            </a:r>
            <a:r>
              <a:rPr lang="en-US" altLang="en-US" b="1" dirty="0"/>
              <a:t>select </a:t>
            </a:r>
            <a:r>
              <a:rPr lang="en-US" altLang="en-US" i="1" dirty="0"/>
              <a:t>name</a:t>
            </a:r>
            <a:br>
              <a:rPr lang="en-US" altLang="en-US" i="1" dirty="0"/>
            </a:br>
            <a:r>
              <a:rPr lang="en-US" altLang="en-US" i="1" dirty="0"/>
              <a:t>                </a:t>
            </a:r>
            <a:r>
              <a:rPr lang="en-US" altLang="en-US" b="1" dirty="0"/>
              <a:t>from </a:t>
            </a:r>
            <a:r>
              <a:rPr lang="en-US" altLang="en-US" b="1" i="1" dirty="0">
                <a:solidFill>
                  <a:srgbClr val="002060"/>
                </a:solidFill>
              </a:rPr>
              <a:t>faculty</a:t>
            </a:r>
            <a:br>
              <a:rPr lang="en-US" altLang="en-US" i="1" dirty="0"/>
            </a:br>
            <a:r>
              <a:rPr lang="en-US" altLang="en-US" i="1" dirty="0"/>
              <a:t>                </a:t>
            </a:r>
            <a:r>
              <a:rPr lang="en-US" altLang="en-US" b="1" dirty="0"/>
              <a:t>where </a:t>
            </a:r>
            <a:r>
              <a:rPr lang="en-US" altLang="en-US" i="1" dirty="0"/>
              <a:t>dept_name = </a:t>
            </a:r>
            <a:r>
              <a:rPr lang="en-US" altLang="en-US" dirty="0"/>
              <a:t>'Biology'</a:t>
            </a:r>
          </a:p>
          <a:p>
            <a:pPr>
              <a:tabLst>
                <a:tab pos="1027510" algn="l"/>
              </a:tabLst>
            </a:pPr>
            <a:r>
              <a:rPr lang="en-US" altLang="en-US" dirty="0"/>
              <a:t>Create a view of department salary totals</a:t>
            </a:r>
          </a:p>
          <a:p>
            <a:pPr>
              <a:buNone/>
              <a:tabLst>
                <a:tab pos="1027510" algn="l"/>
              </a:tabLst>
            </a:pPr>
            <a:r>
              <a:rPr lang="en-US" altLang="en-US" sz="600" dirty="0"/>
              <a:t> </a:t>
            </a:r>
            <a:br>
              <a:rPr lang="en-US" altLang="en-US" dirty="0"/>
            </a:br>
            <a:r>
              <a:rPr lang="en-US" altLang="en-US" dirty="0"/>
              <a:t>  </a:t>
            </a:r>
            <a:r>
              <a:rPr lang="en-US" altLang="en-US" b="1" dirty="0"/>
              <a:t>create view </a:t>
            </a:r>
            <a:r>
              <a:rPr lang="en-US" altLang="en-US" b="1" i="1" dirty="0" err="1">
                <a:solidFill>
                  <a:srgbClr val="002060"/>
                </a:solidFill>
              </a:rPr>
              <a:t>departments_total_salary</a:t>
            </a:r>
            <a:r>
              <a:rPr lang="en-US" altLang="en-US" b="1" i="1" dirty="0">
                <a:solidFill>
                  <a:srgbClr val="002060"/>
                </a:solidFill>
              </a:rPr>
              <a:t>(dept_name, </a:t>
            </a:r>
            <a:r>
              <a:rPr lang="en-US" altLang="en-US" b="1" i="1" dirty="0" err="1">
                <a:solidFill>
                  <a:srgbClr val="002060"/>
                </a:solidFill>
              </a:rPr>
              <a:t>total_salary</a:t>
            </a:r>
            <a:r>
              <a:rPr lang="en-US" altLang="en-US" b="1" i="1" dirty="0">
                <a:solidFill>
                  <a:srgbClr val="000099"/>
                </a:solidFill>
              </a:rPr>
              <a:t>)</a:t>
            </a:r>
            <a:r>
              <a:rPr lang="en-US" altLang="en-US" i="1" dirty="0">
                <a:solidFill>
                  <a:srgbClr val="000099"/>
                </a:solidFill>
              </a:rPr>
              <a:t> </a:t>
            </a:r>
            <a:r>
              <a:rPr lang="en-US" altLang="en-US" b="1" dirty="0"/>
              <a:t>as</a:t>
            </a:r>
            <a:br>
              <a:rPr lang="en-US" altLang="en-US" b="1" dirty="0"/>
            </a:br>
            <a:r>
              <a:rPr lang="en-US" altLang="en-US" b="1" dirty="0"/>
              <a:t>       select </a:t>
            </a:r>
            <a:r>
              <a:rPr lang="en-US" altLang="en-US" i="1" dirty="0"/>
              <a:t>dept_name</a:t>
            </a:r>
            <a:r>
              <a:rPr lang="en-US" altLang="en-US" dirty="0"/>
              <a:t>, </a:t>
            </a:r>
            <a:r>
              <a:rPr lang="en-US" altLang="en-US" b="1" dirty="0"/>
              <a:t>sum </a:t>
            </a:r>
            <a:r>
              <a:rPr lang="en-US" altLang="en-US" dirty="0"/>
              <a:t>(</a:t>
            </a:r>
            <a:r>
              <a:rPr lang="en-US" altLang="en-US" i="1" dirty="0"/>
              <a:t>salary</a:t>
            </a:r>
            <a:r>
              <a:rPr lang="en-US" altLang="en-US" dirty="0"/>
              <a:t>)</a:t>
            </a:r>
            <a:br>
              <a:rPr lang="en-US" altLang="en-US" dirty="0"/>
            </a:br>
            <a:r>
              <a:rPr lang="en-US" altLang="en-US" dirty="0"/>
              <a:t>       </a:t>
            </a:r>
            <a:r>
              <a:rPr lang="en-US" altLang="en-US" b="1" dirty="0"/>
              <a:t>from </a:t>
            </a:r>
            <a:r>
              <a:rPr lang="en-US" altLang="en-US" i="1" dirty="0"/>
              <a:t>instructor</a:t>
            </a:r>
            <a:br>
              <a:rPr lang="en-US" altLang="en-US" i="1" dirty="0"/>
            </a:br>
            <a:r>
              <a:rPr lang="en-US" altLang="en-US" i="1" dirty="0"/>
              <a:t>      </a:t>
            </a:r>
            <a:r>
              <a:rPr lang="en-US" altLang="en-US" b="1" dirty="0"/>
              <a:t>group by </a:t>
            </a:r>
            <a:r>
              <a:rPr lang="en-US" altLang="en-US" i="1" dirty="0"/>
              <a:t>dept_name</a:t>
            </a:r>
            <a:r>
              <a:rPr lang="en-US" altLang="en-US" dirty="0"/>
              <a:t>;</a:t>
            </a:r>
          </a:p>
          <a:p>
            <a:pPr>
              <a:tabLst>
                <a:tab pos="1027510" algn="l"/>
              </a:tabLst>
            </a:pPr>
            <a:endParaRPr lang="en-US" altLang="en-US" sz="1500" dirty="0"/>
          </a:p>
          <a:p>
            <a:pPr>
              <a:buNone/>
              <a:tabLst>
                <a:tab pos="1027510" algn="l"/>
              </a:tabLst>
            </a:pPr>
            <a:endParaRPr lang="en-US" altLang="en-US" sz="1800" dirty="0"/>
          </a:p>
          <a:p>
            <a:pPr>
              <a:tabLst>
                <a:tab pos="1027510" algn="l"/>
              </a:tabLst>
            </a:pPr>
            <a:endParaRPr lang="en-US" altLang="en-US" sz="1500" dirty="0"/>
          </a:p>
          <a:p>
            <a:pPr>
              <a:tabLst>
                <a:tab pos="1027510" algn="l"/>
              </a:tabLst>
            </a:pPr>
            <a:endParaRPr lang="en-US" altLang="en-US" sz="1500" dirty="0"/>
          </a:p>
        </p:txBody>
      </p:sp>
      <p:sp>
        <p:nvSpPr>
          <p:cNvPr id="335877" name="Text Box 5"/>
          <p:cNvSpPr txBox="1">
            <a:spLocks noChangeArrowheads="1"/>
          </p:cNvSpPr>
          <p:nvPr/>
        </p:nvSpPr>
        <p:spPr bwMode="auto">
          <a:xfrm>
            <a:off x="1938337" y="3924300"/>
            <a:ext cx="56626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
                <a:srgbClr val="CC3300"/>
              </a:buClr>
              <a:buSzPct val="90000"/>
              <a:buFontTx/>
              <a:buNone/>
              <a:tabLst/>
              <a:defRPr/>
            </a:pPr>
            <a:r>
              <a:rPr kumimoji="1" lang="en-US" altLang="en-US" sz="180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	</a:t>
            </a:r>
          </a:p>
        </p:txBody>
      </p:sp>
    </p:spTree>
    <p:extLst>
      <p:ext uri="{BB962C8B-B14F-4D97-AF65-F5344CB8AC3E}">
        <p14:creationId xmlns:p14="http://schemas.microsoft.com/office/powerpoint/2010/main" val="41352576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358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5877" grpId="0" autoUpdateAnimBg="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2" name="Rectangle 2"/>
          <p:cNvSpPr>
            <a:spLocks noGrp="1" noChangeArrowheads="1"/>
          </p:cNvSpPr>
          <p:nvPr>
            <p:ph type="title"/>
          </p:nvPr>
        </p:nvSpPr>
        <p:spPr/>
        <p:txBody>
          <a:bodyPr/>
          <a:lstStyle/>
          <a:p>
            <a:pPr>
              <a:defRPr/>
            </a:pPr>
            <a:r>
              <a:rPr lang="en-US" dirty="0">
                <a:ea typeface="+mj-ea"/>
              </a:rPr>
              <a:t>Views Defined Using Other Views</a:t>
            </a:r>
          </a:p>
        </p:txBody>
      </p:sp>
      <p:sp>
        <p:nvSpPr>
          <p:cNvPr id="46083" name="Rectangle 3"/>
          <p:cNvSpPr>
            <a:spLocks noGrp="1" noChangeArrowheads="1"/>
          </p:cNvSpPr>
          <p:nvPr>
            <p:ph type="body" idx="1"/>
          </p:nvPr>
        </p:nvSpPr>
        <p:spPr>
          <a:xfrm>
            <a:off x="1719264" y="829866"/>
            <a:ext cx="5762393" cy="2535126"/>
          </a:xfrm>
        </p:spPr>
        <p:txBody>
          <a:bodyPr/>
          <a:lstStyle/>
          <a:p>
            <a:r>
              <a:rPr lang="en-US" altLang="en-US" dirty="0"/>
              <a:t>One view may be used in the expression defining another view </a:t>
            </a:r>
          </a:p>
          <a:p>
            <a:r>
              <a:rPr lang="en-US" altLang="en-US" dirty="0"/>
              <a:t>A view relation </a:t>
            </a:r>
            <a:r>
              <a:rPr lang="en-US" altLang="en-US" i="1" dirty="0"/>
              <a:t>v</a:t>
            </a:r>
            <a:r>
              <a:rPr lang="en-US" altLang="en-US" baseline="-25000" dirty="0"/>
              <a:t>1</a:t>
            </a:r>
            <a:r>
              <a:rPr lang="en-US" altLang="en-US" dirty="0"/>
              <a:t> is said to </a:t>
            </a:r>
            <a:r>
              <a:rPr lang="en-US" altLang="en-US" b="1" i="1" dirty="0">
                <a:solidFill>
                  <a:srgbClr val="002060"/>
                </a:solidFill>
              </a:rPr>
              <a:t>depend directly </a:t>
            </a:r>
            <a:r>
              <a:rPr lang="en-US" altLang="en-US" dirty="0"/>
              <a:t>on a view relation </a:t>
            </a:r>
            <a:r>
              <a:rPr lang="en-US" altLang="en-US" i="1" dirty="0"/>
              <a:t>v</a:t>
            </a:r>
            <a:r>
              <a:rPr lang="en-US" altLang="en-US" i="1" baseline="-25000" dirty="0"/>
              <a:t>2</a:t>
            </a:r>
            <a:r>
              <a:rPr lang="en-US" altLang="en-US" i="1" dirty="0"/>
              <a:t> </a:t>
            </a:r>
            <a:r>
              <a:rPr lang="en-US" altLang="en-US" dirty="0"/>
              <a:t> if </a:t>
            </a:r>
            <a:r>
              <a:rPr lang="en-US" altLang="en-US" i="1" dirty="0"/>
              <a:t>v</a:t>
            </a:r>
            <a:r>
              <a:rPr lang="en-US" altLang="en-US" baseline="-25000" dirty="0"/>
              <a:t>2</a:t>
            </a:r>
            <a:r>
              <a:rPr lang="en-US" altLang="en-US" dirty="0"/>
              <a:t> is used in the expression defining </a:t>
            </a:r>
            <a:r>
              <a:rPr lang="en-US" altLang="en-US" i="1" dirty="0"/>
              <a:t>v</a:t>
            </a:r>
            <a:r>
              <a:rPr lang="en-US" altLang="en-US" baseline="-25000" dirty="0"/>
              <a:t>1</a:t>
            </a:r>
            <a:endParaRPr lang="en-US" altLang="en-US" dirty="0"/>
          </a:p>
          <a:p>
            <a:r>
              <a:rPr lang="en-US" altLang="en-US" dirty="0"/>
              <a:t>A view relation </a:t>
            </a:r>
            <a:r>
              <a:rPr lang="en-US" altLang="en-US" i="1" dirty="0"/>
              <a:t>v</a:t>
            </a:r>
            <a:r>
              <a:rPr lang="en-US" altLang="en-US" baseline="-25000" dirty="0"/>
              <a:t>1</a:t>
            </a:r>
            <a:r>
              <a:rPr lang="en-US" altLang="en-US" dirty="0"/>
              <a:t> is said to </a:t>
            </a:r>
            <a:r>
              <a:rPr lang="en-US" altLang="en-US" b="1" i="1" dirty="0">
                <a:solidFill>
                  <a:srgbClr val="002060"/>
                </a:solidFill>
              </a:rPr>
              <a:t>depend on</a:t>
            </a:r>
            <a:r>
              <a:rPr lang="en-US" altLang="en-US" b="1" dirty="0">
                <a:solidFill>
                  <a:srgbClr val="002060"/>
                </a:solidFill>
              </a:rPr>
              <a:t> </a:t>
            </a:r>
            <a:r>
              <a:rPr lang="en-US" altLang="en-US" dirty="0"/>
              <a:t>view relation </a:t>
            </a:r>
            <a:r>
              <a:rPr lang="en-US" altLang="en-US" i="1" dirty="0"/>
              <a:t>v</a:t>
            </a:r>
            <a:r>
              <a:rPr lang="en-US" altLang="en-US" i="1" baseline="-25000" dirty="0"/>
              <a:t>2</a:t>
            </a:r>
            <a:r>
              <a:rPr lang="en-US" altLang="en-US" i="1" dirty="0"/>
              <a:t> </a:t>
            </a:r>
            <a:r>
              <a:rPr lang="en-US" altLang="en-US" dirty="0"/>
              <a:t>if either </a:t>
            </a:r>
            <a:r>
              <a:rPr lang="en-US" altLang="en-US" i="1" dirty="0"/>
              <a:t>v</a:t>
            </a:r>
            <a:r>
              <a:rPr lang="en-US" altLang="en-US" baseline="-25000" dirty="0"/>
              <a:t>1 </a:t>
            </a:r>
            <a:r>
              <a:rPr lang="en-US" altLang="en-US" dirty="0"/>
              <a:t>depends directly to </a:t>
            </a:r>
            <a:r>
              <a:rPr lang="en-US" altLang="en-US" i="1" dirty="0"/>
              <a:t>v</a:t>
            </a:r>
            <a:r>
              <a:rPr lang="en-US" altLang="en-US" baseline="-25000" dirty="0"/>
              <a:t>2 </a:t>
            </a:r>
            <a:r>
              <a:rPr lang="en-US" altLang="en-US" dirty="0"/>
              <a:t> or there is a path of dependencies from </a:t>
            </a:r>
            <a:r>
              <a:rPr lang="en-US" altLang="en-US" i="1" dirty="0"/>
              <a:t>v</a:t>
            </a:r>
            <a:r>
              <a:rPr lang="en-US" altLang="en-US" baseline="-25000" dirty="0"/>
              <a:t>1</a:t>
            </a:r>
            <a:r>
              <a:rPr lang="en-US" altLang="en-US" dirty="0"/>
              <a:t> to </a:t>
            </a:r>
            <a:r>
              <a:rPr lang="en-US" altLang="en-US" i="1" dirty="0"/>
              <a:t>v</a:t>
            </a:r>
            <a:r>
              <a:rPr lang="en-US" altLang="en-US" baseline="-25000" dirty="0"/>
              <a:t>2</a:t>
            </a:r>
            <a:r>
              <a:rPr lang="en-US" altLang="en-US" dirty="0"/>
              <a:t> </a:t>
            </a:r>
          </a:p>
          <a:p>
            <a:r>
              <a:rPr lang="en-US" altLang="en-US" dirty="0"/>
              <a:t>A view relation </a:t>
            </a:r>
            <a:r>
              <a:rPr lang="en-US" altLang="en-US" i="1" dirty="0"/>
              <a:t>v</a:t>
            </a:r>
            <a:r>
              <a:rPr lang="en-US" altLang="en-US" dirty="0"/>
              <a:t> is said to be </a:t>
            </a:r>
            <a:r>
              <a:rPr lang="en-US" altLang="en-US" b="1" i="1" dirty="0">
                <a:solidFill>
                  <a:srgbClr val="002060"/>
                </a:solidFill>
              </a:rPr>
              <a:t>recursive</a:t>
            </a:r>
            <a:r>
              <a:rPr lang="en-US" altLang="en-US" i="1" dirty="0"/>
              <a:t> </a:t>
            </a:r>
            <a:r>
              <a:rPr lang="en-US" altLang="en-US" dirty="0"/>
              <a:t> if it depends on itself.</a:t>
            </a:r>
          </a:p>
        </p:txBody>
      </p:sp>
    </p:spTree>
    <p:extLst>
      <p:ext uri="{BB962C8B-B14F-4D97-AF65-F5344CB8AC3E}">
        <p14:creationId xmlns:p14="http://schemas.microsoft.com/office/powerpoint/2010/main" val="16311467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a:lstStyle/>
          <a:p>
            <a:pPr>
              <a:defRPr/>
            </a:pPr>
            <a:r>
              <a:rPr lang="en-US" dirty="0">
                <a:ea typeface="+mj-ea"/>
              </a:rPr>
              <a:t>Views Defined Using Other Views</a:t>
            </a:r>
          </a:p>
        </p:txBody>
      </p:sp>
      <p:sp>
        <p:nvSpPr>
          <p:cNvPr id="44035" name="Rectangle 3"/>
          <p:cNvSpPr>
            <a:spLocks noGrp="1" noChangeArrowheads="1"/>
          </p:cNvSpPr>
          <p:nvPr>
            <p:ph type="body" idx="1"/>
          </p:nvPr>
        </p:nvSpPr>
        <p:spPr>
          <a:xfrm>
            <a:off x="1719264" y="838630"/>
            <a:ext cx="5678234" cy="3212163"/>
          </a:xfrm>
        </p:spPr>
        <p:txBody>
          <a:bodyPr/>
          <a:lstStyle/>
          <a:p>
            <a:r>
              <a:rPr lang="en-US" altLang="en-US" b="1" dirty="0"/>
              <a:t>create view </a:t>
            </a:r>
            <a:r>
              <a:rPr lang="en-US" altLang="en-US" b="1" i="1" dirty="0">
                <a:solidFill>
                  <a:srgbClr val="002060"/>
                </a:solidFill>
              </a:rPr>
              <a:t>physics_fall_2017</a:t>
            </a:r>
            <a:r>
              <a:rPr lang="en-US" altLang="en-US" b="1" i="1" dirty="0"/>
              <a:t> </a:t>
            </a:r>
            <a:r>
              <a:rPr lang="en-US" altLang="en-US" b="1" dirty="0"/>
              <a:t>as</a:t>
            </a:r>
            <a:br>
              <a:rPr lang="en-US" altLang="en-US" b="1" dirty="0"/>
            </a:br>
            <a:r>
              <a:rPr lang="en-US" altLang="en-US" b="1" dirty="0"/>
              <a:t>   select </a:t>
            </a:r>
            <a:r>
              <a:rPr lang="en-US" altLang="en-US" i="1" dirty="0" err="1"/>
              <a:t>course</a:t>
            </a:r>
            <a:r>
              <a:rPr lang="en-US" altLang="en-US" dirty="0" err="1"/>
              <a:t>.</a:t>
            </a:r>
            <a:r>
              <a:rPr lang="en-US" altLang="en-US" i="1" dirty="0" err="1"/>
              <a:t>course_id</a:t>
            </a:r>
            <a:r>
              <a:rPr lang="en-US" altLang="en-US" dirty="0"/>
              <a:t>, </a:t>
            </a:r>
            <a:r>
              <a:rPr lang="en-US" altLang="en-US" i="1" dirty="0" err="1"/>
              <a:t>sec_id</a:t>
            </a:r>
            <a:r>
              <a:rPr lang="en-US" altLang="en-US" dirty="0"/>
              <a:t>, </a:t>
            </a:r>
            <a:r>
              <a:rPr lang="en-US" altLang="en-US" i="1" dirty="0"/>
              <a:t>building</a:t>
            </a:r>
            <a:r>
              <a:rPr lang="en-US" altLang="en-US" dirty="0"/>
              <a:t>, </a:t>
            </a:r>
            <a:r>
              <a:rPr lang="en-US" altLang="en-US" i="1" dirty="0" err="1"/>
              <a:t>room_number</a:t>
            </a:r>
            <a:br>
              <a:rPr lang="en-US" altLang="en-US" i="1" dirty="0"/>
            </a:br>
            <a:r>
              <a:rPr lang="en-US" altLang="en-US" i="1" dirty="0"/>
              <a:t>   </a:t>
            </a:r>
            <a:r>
              <a:rPr lang="en-US" altLang="en-US" b="1" dirty="0"/>
              <a:t>from </a:t>
            </a:r>
            <a:r>
              <a:rPr lang="en-US" altLang="en-US" i="1" dirty="0"/>
              <a:t>course</a:t>
            </a:r>
            <a:r>
              <a:rPr lang="en-US" altLang="en-US" dirty="0"/>
              <a:t>, </a:t>
            </a:r>
            <a:r>
              <a:rPr lang="en-US" altLang="en-US" i="1" dirty="0"/>
              <a:t>section</a:t>
            </a:r>
            <a:br>
              <a:rPr lang="en-US" altLang="en-US" i="1" dirty="0"/>
            </a:br>
            <a:r>
              <a:rPr lang="en-US" altLang="en-US" i="1" dirty="0"/>
              <a:t>   </a:t>
            </a:r>
            <a:r>
              <a:rPr lang="en-US" altLang="en-US" b="1" dirty="0"/>
              <a:t>where </a:t>
            </a:r>
            <a:r>
              <a:rPr lang="en-US" altLang="en-US" i="1" dirty="0" err="1"/>
              <a:t>course</a:t>
            </a:r>
            <a:r>
              <a:rPr lang="en-US" altLang="en-US" dirty="0" err="1"/>
              <a:t>.</a:t>
            </a:r>
            <a:r>
              <a:rPr lang="en-US" altLang="en-US" i="1" dirty="0" err="1"/>
              <a:t>course_id</a:t>
            </a:r>
            <a:r>
              <a:rPr lang="en-US" altLang="en-US" i="1" dirty="0"/>
              <a:t> </a:t>
            </a:r>
            <a:r>
              <a:rPr lang="en-US" altLang="en-US" dirty="0"/>
              <a:t>= </a:t>
            </a:r>
            <a:r>
              <a:rPr lang="en-US" altLang="en-US" i="1" dirty="0" err="1"/>
              <a:t>section</a:t>
            </a:r>
            <a:r>
              <a:rPr lang="en-US" altLang="en-US" dirty="0" err="1"/>
              <a:t>.</a:t>
            </a:r>
            <a:r>
              <a:rPr lang="en-US" altLang="en-US" i="1" dirty="0" err="1"/>
              <a:t>course_id</a:t>
            </a:r>
            <a:br>
              <a:rPr lang="en-US" altLang="en-US" i="1" dirty="0"/>
            </a:br>
            <a:r>
              <a:rPr lang="en-US" altLang="en-US" i="1" dirty="0"/>
              <a:t>              </a:t>
            </a:r>
            <a:r>
              <a:rPr lang="en-US" altLang="en-US" b="1" dirty="0"/>
              <a:t>and </a:t>
            </a:r>
            <a:r>
              <a:rPr lang="en-US" altLang="en-US" i="1" dirty="0" err="1"/>
              <a:t>course</a:t>
            </a:r>
            <a:r>
              <a:rPr lang="en-US" altLang="en-US" dirty="0" err="1"/>
              <a:t>.</a:t>
            </a:r>
            <a:r>
              <a:rPr lang="en-US" altLang="en-US" i="1" dirty="0" err="1"/>
              <a:t>dept_name</a:t>
            </a:r>
            <a:r>
              <a:rPr lang="en-US" altLang="en-US" i="1" dirty="0"/>
              <a:t> </a:t>
            </a:r>
            <a:r>
              <a:rPr lang="en-US" altLang="en-US" dirty="0"/>
              <a:t>= 'Physics'</a:t>
            </a:r>
            <a:br>
              <a:rPr lang="en-US" altLang="en-US" dirty="0"/>
            </a:br>
            <a:r>
              <a:rPr lang="en-US" altLang="en-US" dirty="0"/>
              <a:t>              </a:t>
            </a:r>
            <a:r>
              <a:rPr lang="en-US" altLang="en-US" b="1" dirty="0"/>
              <a:t>and </a:t>
            </a:r>
            <a:r>
              <a:rPr lang="en-US" altLang="en-US" i="1" dirty="0" err="1"/>
              <a:t>section</a:t>
            </a:r>
            <a:r>
              <a:rPr lang="en-US" altLang="en-US" dirty="0" err="1"/>
              <a:t>.</a:t>
            </a:r>
            <a:r>
              <a:rPr lang="en-US" altLang="en-US" i="1" dirty="0" err="1"/>
              <a:t>semester</a:t>
            </a:r>
            <a:r>
              <a:rPr lang="en-US" altLang="en-US" i="1" dirty="0"/>
              <a:t> </a:t>
            </a:r>
            <a:r>
              <a:rPr lang="en-US" altLang="en-US" dirty="0"/>
              <a:t>= 'Fall'</a:t>
            </a:r>
            <a:br>
              <a:rPr lang="en-US" altLang="en-US" dirty="0"/>
            </a:br>
            <a:r>
              <a:rPr lang="en-US" altLang="en-US" dirty="0"/>
              <a:t>              </a:t>
            </a:r>
            <a:r>
              <a:rPr lang="en-US" altLang="en-US" b="1" dirty="0"/>
              <a:t>and </a:t>
            </a:r>
            <a:r>
              <a:rPr lang="en-US" altLang="en-US" i="1" dirty="0" err="1"/>
              <a:t>section</a:t>
            </a:r>
            <a:r>
              <a:rPr lang="en-US" altLang="en-US" dirty="0" err="1"/>
              <a:t>.</a:t>
            </a:r>
            <a:r>
              <a:rPr lang="en-US" altLang="en-US" i="1" dirty="0" err="1"/>
              <a:t>year</a:t>
            </a:r>
            <a:r>
              <a:rPr lang="en-US" altLang="en-US" i="1" dirty="0"/>
              <a:t> </a:t>
            </a:r>
            <a:r>
              <a:rPr lang="en-US" altLang="en-US" dirty="0"/>
              <a:t>= '2017’;</a:t>
            </a:r>
          </a:p>
          <a:p>
            <a:pPr>
              <a:buNone/>
            </a:pPr>
            <a:r>
              <a:rPr lang="en-US" altLang="en-US" sz="600" dirty="0"/>
              <a:t> </a:t>
            </a:r>
          </a:p>
          <a:p>
            <a:r>
              <a:rPr lang="en-US" altLang="en-US" b="1" dirty="0"/>
              <a:t>create view </a:t>
            </a:r>
            <a:r>
              <a:rPr lang="en-US" altLang="en-US" b="1" i="1" dirty="0">
                <a:solidFill>
                  <a:srgbClr val="002060"/>
                </a:solidFill>
              </a:rPr>
              <a:t>physics_fall_2017</a:t>
            </a:r>
            <a:r>
              <a:rPr lang="en-US" altLang="en-US" b="1" i="1" dirty="0"/>
              <a:t>_</a:t>
            </a:r>
            <a:r>
              <a:rPr lang="en-US" altLang="en-US" i="1" dirty="0"/>
              <a:t>watson </a:t>
            </a:r>
            <a:r>
              <a:rPr lang="en-US" altLang="en-US" b="1" dirty="0"/>
              <a:t>as</a:t>
            </a:r>
            <a:br>
              <a:rPr lang="en-US" altLang="en-US" b="1" dirty="0"/>
            </a:br>
            <a:r>
              <a:rPr lang="en-US" altLang="en-US" b="1" dirty="0"/>
              <a:t>    select </a:t>
            </a:r>
            <a:r>
              <a:rPr lang="en-US" altLang="en-US" i="1" dirty="0" err="1"/>
              <a:t>course_id</a:t>
            </a:r>
            <a:r>
              <a:rPr lang="en-US" altLang="en-US" dirty="0"/>
              <a:t>, </a:t>
            </a:r>
            <a:r>
              <a:rPr lang="en-US" altLang="en-US" i="1" dirty="0" err="1"/>
              <a:t>room_number</a:t>
            </a:r>
            <a:br>
              <a:rPr lang="en-US" altLang="en-US" i="1" dirty="0"/>
            </a:br>
            <a:r>
              <a:rPr lang="en-US" altLang="en-US" i="1" dirty="0"/>
              <a:t>    </a:t>
            </a:r>
            <a:r>
              <a:rPr lang="en-US" altLang="en-US" b="1" dirty="0"/>
              <a:t>from </a:t>
            </a:r>
            <a:r>
              <a:rPr lang="en-US" altLang="en-US" b="1" i="1" dirty="0">
                <a:solidFill>
                  <a:srgbClr val="002060"/>
                </a:solidFill>
              </a:rPr>
              <a:t>physics_fall_2017</a:t>
            </a:r>
            <a:br>
              <a:rPr lang="en-US" altLang="en-US" i="1" dirty="0"/>
            </a:br>
            <a:r>
              <a:rPr lang="en-US" altLang="en-US" i="1" dirty="0"/>
              <a:t>    </a:t>
            </a:r>
            <a:r>
              <a:rPr lang="en-US" altLang="en-US" b="1" dirty="0"/>
              <a:t>where </a:t>
            </a:r>
            <a:r>
              <a:rPr lang="en-US" altLang="en-US" i="1" dirty="0"/>
              <a:t>building</a:t>
            </a:r>
            <a:r>
              <a:rPr lang="en-US" altLang="en-US" dirty="0"/>
              <a:t>= 'Watson';</a:t>
            </a:r>
          </a:p>
          <a:p>
            <a:endParaRPr lang="en-US" altLang="en-US" dirty="0"/>
          </a:p>
        </p:txBody>
      </p:sp>
    </p:spTree>
    <p:extLst>
      <p:ext uri="{BB962C8B-B14F-4D97-AF65-F5344CB8AC3E}">
        <p14:creationId xmlns:p14="http://schemas.microsoft.com/office/powerpoint/2010/main" val="36009783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530" name="Rectangle 2"/>
          <p:cNvSpPr>
            <a:spLocks noGrp="1" noChangeArrowheads="1"/>
          </p:cNvSpPr>
          <p:nvPr>
            <p:ph type="title"/>
          </p:nvPr>
        </p:nvSpPr>
        <p:spPr/>
        <p:txBody>
          <a:bodyPr/>
          <a:lstStyle/>
          <a:p>
            <a:pPr>
              <a:defRPr/>
            </a:pPr>
            <a:r>
              <a:rPr lang="en-US" dirty="0">
                <a:ea typeface="+mj-ea"/>
              </a:rPr>
              <a:t>View Expansion</a:t>
            </a:r>
          </a:p>
        </p:txBody>
      </p:sp>
      <p:sp>
        <p:nvSpPr>
          <p:cNvPr id="45059" name="Rectangle 3"/>
          <p:cNvSpPr>
            <a:spLocks noGrp="1" noChangeArrowheads="1"/>
          </p:cNvSpPr>
          <p:nvPr>
            <p:ph type="body" idx="1"/>
          </p:nvPr>
        </p:nvSpPr>
        <p:spPr/>
        <p:txBody>
          <a:bodyPr/>
          <a:lstStyle/>
          <a:p>
            <a:r>
              <a:rPr lang="en-US" altLang="en-US" dirty="0"/>
              <a:t>Expand  the view :</a:t>
            </a:r>
          </a:p>
          <a:p>
            <a:pPr>
              <a:buNone/>
            </a:pPr>
            <a:r>
              <a:rPr lang="en-US" altLang="en-US" b="1" dirty="0"/>
              <a:t>          create view </a:t>
            </a:r>
            <a:r>
              <a:rPr lang="en-US" altLang="en-US" b="1" i="1" dirty="0">
                <a:solidFill>
                  <a:srgbClr val="002060"/>
                </a:solidFill>
              </a:rPr>
              <a:t>physics_fall_2017_watson</a:t>
            </a:r>
            <a:r>
              <a:rPr lang="en-US" altLang="en-US" b="1" i="1" dirty="0"/>
              <a:t>  </a:t>
            </a:r>
            <a:r>
              <a:rPr lang="en-US" altLang="en-US" b="1" dirty="0"/>
              <a:t>as</a:t>
            </a:r>
            <a:br>
              <a:rPr lang="en-US" altLang="en-US" b="1" dirty="0"/>
            </a:br>
            <a:r>
              <a:rPr lang="en-US" altLang="en-US" b="1" dirty="0"/>
              <a:t>        select </a:t>
            </a:r>
            <a:r>
              <a:rPr lang="en-US" altLang="en-US" i="1" dirty="0" err="1"/>
              <a:t>course_id</a:t>
            </a:r>
            <a:r>
              <a:rPr lang="en-US" altLang="en-US" dirty="0"/>
              <a:t>, </a:t>
            </a:r>
            <a:r>
              <a:rPr lang="en-US" altLang="en-US" i="1" dirty="0" err="1"/>
              <a:t>room_number</a:t>
            </a:r>
            <a:br>
              <a:rPr lang="en-US" altLang="en-US" i="1" dirty="0"/>
            </a:br>
            <a:r>
              <a:rPr lang="en-US" altLang="en-US" i="1" dirty="0"/>
              <a:t>        </a:t>
            </a:r>
            <a:r>
              <a:rPr lang="en-US" altLang="en-US" b="1" dirty="0"/>
              <a:t>from </a:t>
            </a:r>
            <a:r>
              <a:rPr lang="en-US" altLang="en-US" b="1" i="1" dirty="0">
                <a:solidFill>
                  <a:srgbClr val="002060"/>
                </a:solidFill>
              </a:rPr>
              <a:t>physics_fall_2017</a:t>
            </a:r>
            <a:br>
              <a:rPr lang="en-US" altLang="en-US" i="1" dirty="0"/>
            </a:br>
            <a:r>
              <a:rPr lang="en-US" altLang="en-US" i="1" dirty="0"/>
              <a:t>        </a:t>
            </a:r>
            <a:r>
              <a:rPr lang="en-US" altLang="en-US" b="1" dirty="0"/>
              <a:t>where </a:t>
            </a:r>
            <a:r>
              <a:rPr lang="en-US" altLang="en-US" i="1" dirty="0"/>
              <a:t>building</a:t>
            </a:r>
            <a:r>
              <a:rPr lang="en-US" altLang="en-US" dirty="0"/>
              <a:t>= 'Watson</a:t>
            </a:r>
            <a:r>
              <a:rPr lang="en-US" altLang="ja-JP" dirty="0"/>
              <a:t>'</a:t>
            </a:r>
            <a:endParaRPr lang="en-US" altLang="en-US" dirty="0"/>
          </a:p>
          <a:p>
            <a:r>
              <a:rPr lang="en-US" altLang="en-US" dirty="0"/>
              <a:t>To:</a:t>
            </a:r>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p:txBody>
      </p:sp>
      <p:sp>
        <p:nvSpPr>
          <p:cNvPr id="45060" name="Text Box 4"/>
          <p:cNvSpPr txBox="1">
            <a:spLocks noChangeArrowheads="1"/>
          </p:cNvSpPr>
          <p:nvPr/>
        </p:nvSpPr>
        <p:spPr bwMode="auto">
          <a:xfrm>
            <a:off x="2251472" y="2224692"/>
            <a:ext cx="5394722" cy="2089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create view </a:t>
            </a:r>
            <a:r>
              <a:rPr kumimoji="1" lang="en-US" altLang="en-US" sz="1275" b="1" i="1" u="none" strike="noStrike" kern="1200" cap="none" spc="0" normalizeH="0" baseline="0" noProof="0" dirty="0">
                <a:ln>
                  <a:noFill/>
                </a:ln>
                <a:solidFill>
                  <a:srgbClr val="002060"/>
                </a:solidFill>
                <a:effectLst/>
                <a:uLnTx/>
                <a:uFillTx/>
                <a:latin typeface="Helvetica"/>
                <a:ea typeface="MS PGothic" panose="020B0600070205080204" pitchFamily="34" charset="-128"/>
                <a:cs typeface="+mn-cs"/>
              </a:rPr>
              <a:t>physics_fall_2017_watson</a:t>
            </a:r>
            <a:r>
              <a:rPr kumimoji="0" lang="en-US" altLang="en-US" sz="1275" b="1" i="1" u="none" strike="noStrike" kern="1200" cap="none" spc="0" normalizeH="0" baseline="0" noProof="0" dirty="0">
                <a:ln>
                  <a:noFill/>
                </a:ln>
                <a:solidFill>
                  <a:srgbClr val="00206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room_number</a:t>
            </a:r>
            <a:endPar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select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a:t>
            </a:r>
            <a:r>
              <a:rPr kumimoji="0" lang="en-US" altLang="en-US" sz="1275" b="0"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building</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room_number</a:t>
            </a:r>
            <a:endPar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from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course</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section</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a:t>
            </a:r>
            <a:r>
              <a:rPr kumimoji="0" lang="en-US" altLang="en-US" sz="1275" b="0"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section</a:t>
            </a:r>
            <a:r>
              <a:rPr kumimoji="0" lang="en-US" altLang="en-US" sz="1275" b="0"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course_id</a:t>
            </a:r>
            <a:endPar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and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course</a:t>
            </a:r>
            <a:r>
              <a:rPr kumimoji="0" lang="en-US" altLang="en-US" sz="1275" b="0"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dept_name</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'Physics'</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and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section</a:t>
            </a:r>
            <a:r>
              <a:rPr kumimoji="0" lang="en-US" altLang="en-US" sz="1275" b="0"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semester</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'Fall'</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and </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section</a:t>
            </a:r>
            <a:r>
              <a:rPr kumimoji="0" lang="en-US" altLang="en-US" sz="1275" b="0" i="0"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MS PGothic" panose="020B0600070205080204" pitchFamily="34" charset="-128"/>
                <a:cs typeface="+mn-cs"/>
              </a:rPr>
              <a:t>year</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'2017')</a:t>
            </a: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75"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where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building</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'Watson';</a:t>
            </a:r>
          </a:p>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5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741513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0" name="Rectangle 2"/>
          <p:cNvSpPr>
            <a:spLocks noGrp="1" noChangeArrowheads="1"/>
          </p:cNvSpPr>
          <p:nvPr>
            <p:ph type="title"/>
          </p:nvPr>
        </p:nvSpPr>
        <p:spPr/>
        <p:txBody>
          <a:bodyPr/>
          <a:lstStyle/>
          <a:p>
            <a:pPr>
              <a:defRPr/>
            </a:pPr>
            <a:r>
              <a:rPr lang="en-US" dirty="0">
                <a:ea typeface="+mj-ea"/>
              </a:rPr>
              <a:t>View Expansion (Cont.)</a:t>
            </a:r>
          </a:p>
        </p:txBody>
      </p:sp>
      <p:sp>
        <p:nvSpPr>
          <p:cNvPr id="48131" name="Rectangle 3"/>
          <p:cNvSpPr>
            <a:spLocks noGrp="1" noChangeArrowheads="1"/>
          </p:cNvSpPr>
          <p:nvPr>
            <p:ph type="body" idx="1"/>
          </p:nvPr>
        </p:nvSpPr>
        <p:spPr>
          <a:xfrm>
            <a:off x="1719264" y="820342"/>
            <a:ext cx="5729102" cy="3038427"/>
          </a:xfrm>
        </p:spPr>
        <p:txBody>
          <a:bodyPr/>
          <a:lstStyle/>
          <a:p>
            <a:pPr>
              <a:tabLst>
                <a:tab pos="510779" algn="l"/>
              </a:tabLst>
            </a:pPr>
            <a:r>
              <a:rPr lang="en-US" altLang="en-US" dirty="0"/>
              <a:t>A way to define the meaning of views defined in terms of other views.</a:t>
            </a:r>
          </a:p>
          <a:p>
            <a:pPr>
              <a:tabLst>
                <a:tab pos="510779" algn="l"/>
              </a:tabLst>
            </a:pPr>
            <a:r>
              <a:rPr lang="en-US" altLang="en-US" dirty="0"/>
              <a:t>Let view </a:t>
            </a:r>
            <a:r>
              <a:rPr lang="en-US" altLang="en-US" i="1" dirty="0"/>
              <a:t>v</a:t>
            </a:r>
            <a:r>
              <a:rPr lang="en-US" altLang="en-US" baseline="-25000" dirty="0"/>
              <a:t>1</a:t>
            </a:r>
            <a:r>
              <a:rPr lang="en-US" altLang="en-US" dirty="0"/>
              <a:t> be defined by an expression </a:t>
            </a:r>
            <a:r>
              <a:rPr lang="en-US" altLang="en-US" i="1" dirty="0"/>
              <a:t>e</a:t>
            </a:r>
            <a:r>
              <a:rPr lang="en-US" altLang="en-US" baseline="-25000" dirty="0"/>
              <a:t>1</a:t>
            </a:r>
            <a:r>
              <a:rPr lang="en-US" altLang="en-US" dirty="0"/>
              <a:t> that may itself contain uses of view relations.</a:t>
            </a:r>
          </a:p>
          <a:p>
            <a:pPr>
              <a:tabLst>
                <a:tab pos="510779" algn="l"/>
              </a:tabLst>
            </a:pPr>
            <a:r>
              <a:rPr lang="en-US" altLang="en-US" dirty="0"/>
              <a:t>View expansion of an expression repeats the following replacement step:</a:t>
            </a:r>
          </a:p>
          <a:p>
            <a:pPr>
              <a:buNone/>
              <a:tabLst>
                <a:tab pos="510779" algn="l"/>
              </a:tabLst>
            </a:pPr>
            <a:r>
              <a:rPr lang="en-US" altLang="en-US" dirty="0"/>
              <a:t>		</a:t>
            </a:r>
            <a:r>
              <a:rPr lang="en-US" altLang="en-US" b="1" dirty="0"/>
              <a:t>repeat</a:t>
            </a:r>
            <a:br>
              <a:rPr lang="en-US" altLang="en-US" b="1" dirty="0"/>
            </a:br>
            <a:r>
              <a:rPr lang="en-US" altLang="en-US" b="1" dirty="0"/>
              <a:t>		</a:t>
            </a:r>
            <a:r>
              <a:rPr lang="en-US" altLang="en-US" dirty="0"/>
              <a:t>Find any view relation </a:t>
            </a:r>
            <a:r>
              <a:rPr lang="en-US" altLang="en-US" i="1" dirty="0"/>
              <a:t>v</a:t>
            </a:r>
            <a:r>
              <a:rPr lang="en-US" altLang="en-US" i="1" baseline="-25000" dirty="0"/>
              <a:t>i</a:t>
            </a:r>
            <a:r>
              <a:rPr lang="en-US" altLang="en-US" dirty="0"/>
              <a:t> in </a:t>
            </a:r>
            <a:r>
              <a:rPr lang="en-US" altLang="en-US" i="1" dirty="0"/>
              <a:t>e</a:t>
            </a:r>
            <a:r>
              <a:rPr lang="en-US" altLang="en-US" baseline="-25000" dirty="0"/>
              <a:t>1</a:t>
            </a:r>
            <a:br>
              <a:rPr lang="en-US" altLang="en-US" dirty="0"/>
            </a:br>
            <a:r>
              <a:rPr lang="en-US" altLang="en-US" dirty="0"/>
              <a:t>		Replace the view relation </a:t>
            </a:r>
            <a:r>
              <a:rPr lang="en-US" altLang="en-US" i="1" dirty="0"/>
              <a:t>v</a:t>
            </a:r>
            <a:r>
              <a:rPr lang="en-US" altLang="en-US" i="1" baseline="-25000" dirty="0"/>
              <a:t>i</a:t>
            </a:r>
            <a:r>
              <a:rPr lang="en-US" altLang="en-US" dirty="0"/>
              <a:t> by the expression defining </a:t>
            </a:r>
            <a:r>
              <a:rPr lang="en-US" altLang="en-US" i="1" dirty="0"/>
              <a:t>v</a:t>
            </a:r>
            <a:r>
              <a:rPr lang="en-US" altLang="en-US" i="1" baseline="-25000" dirty="0"/>
              <a:t>i</a:t>
            </a:r>
            <a:r>
              <a:rPr lang="en-US" altLang="en-US" dirty="0"/>
              <a:t>             </a:t>
            </a:r>
            <a:br>
              <a:rPr lang="en-US" altLang="en-US" dirty="0"/>
            </a:br>
            <a:r>
              <a:rPr lang="en-US" altLang="en-US" dirty="0"/>
              <a:t>	</a:t>
            </a:r>
            <a:r>
              <a:rPr lang="en-US" altLang="en-US" b="1" dirty="0"/>
              <a:t>until</a:t>
            </a:r>
            <a:r>
              <a:rPr lang="en-US" altLang="en-US" dirty="0"/>
              <a:t> no more view relations are present in </a:t>
            </a:r>
            <a:r>
              <a:rPr lang="en-US" altLang="en-US" i="1" dirty="0"/>
              <a:t>e</a:t>
            </a:r>
            <a:r>
              <a:rPr lang="en-US" altLang="en-US" baseline="-25000" dirty="0"/>
              <a:t>1</a:t>
            </a:r>
            <a:endParaRPr lang="en-US" altLang="en-US" dirty="0"/>
          </a:p>
          <a:p>
            <a:pPr>
              <a:tabLst>
                <a:tab pos="510779" algn="l"/>
              </a:tabLst>
            </a:pPr>
            <a:r>
              <a:rPr lang="en-US" altLang="en-US" dirty="0"/>
              <a:t>As long as the view definitions are not recursive, this loop will terminate</a:t>
            </a:r>
          </a:p>
        </p:txBody>
      </p:sp>
    </p:spTree>
    <p:extLst>
      <p:ext uri="{BB962C8B-B14F-4D97-AF65-F5344CB8AC3E}">
        <p14:creationId xmlns:p14="http://schemas.microsoft.com/office/powerpoint/2010/main" val="2847580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8A0B1-68AA-6B44-8AFC-EE4C328DFC8A}"/>
              </a:ext>
            </a:extLst>
          </p:cNvPr>
          <p:cNvSpPr>
            <a:spLocks noGrp="1"/>
          </p:cNvSpPr>
          <p:nvPr>
            <p:ph type="title"/>
          </p:nvPr>
        </p:nvSpPr>
        <p:spPr/>
        <p:txBody>
          <a:bodyPr/>
          <a:lstStyle/>
          <a:p>
            <a:r>
              <a:rPr lang="en-US" dirty="0"/>
              <a:t>Codd’s 12 Rules</a:t>
            </a:r>
          </a:p>
        </p:txBody>
      </p:sp>
      <p:sp>
        <p:nvSpPr>
          <p:cNvPr id="3" name="Content Placeholder 2">
            <a:extLst>
              <a:ext uri="{FF2B5EF4-FFF2-40B4-BE49-F238E27FC236}">
                <a16:creationId xmlns:a16="http://schemas.microsoft.com/office/drawing/2014/main" id="{07380399-9AEF-CE42-A6BC-CD54F0387242}"/>
              </a:ext>
            </a:extLst>
          </p:cNvPr>
          <p:cNvSpPr>
            <a:spLocks noGrp="1"/>
          </p:cNvSpPr>
          <p:nvPr>
            <p:ph idx="1"/>
          </p:nvPr>
        </p:nvSpPr>
        <p:spPr>
          <a:xfrm>
            <a:off x="118297" y="479923"/>
            <a:ext cx="4191000" cy="4038600"/>
          </a:xfrm>
        </p:spPr>
        <p:txBody>
          <a:bodyPr/>
          <a:lstStyle/>
          <a:p>
            <a:pPr marL="0" indent="0">
              <a:buNone/>
            </a:pPr>
            <a:r>
              <a:rPr lang="en-US" sz="1300" dirty="0"/>
              <a:t>Rule 7: High-Level Insert, Update, and Delete Rule</a:t>
            </a:r>
          </a:p>
          <a:p>
            <a:pPr marL="0" indent="0">
              <a:buNone/>
            </a:pPr>
            <a:r>
              <a:rPr lang="en-US" sz="1300" dirty="0"/>
              <a:t>A database must support high-level insertion, </a:t>
            </a:r>
            <a:r>
              <a:rPr lang="en-US" sz="1300" dirty="0" err="1"/>
              <a:t>updation</a:t>
            </a:r>
            <a:r>
              <a:rPr lang="en-US" sz="1300" dirty="0"/>
              <a:t>, and deletion. This must not be limited to a single row, that is, it must also support union, intersection and minus operations to yield sets of data records.</a:t>
            </a:r>
          </a:p>
          <a:p>
            <a:pPr marL="0" indent="0">
              <a:buNone/>
            </a:pPr>
            <a:endParaRPr lang="en-US" sz="1300" dirty="0"/>
          </a:p>
          <a:p>
            <a:pPr marL="0" indent="0">
              <a:buNone/>
            </a:pPr>
            <a:r>
              <a:rPr lang="en-US" sz="1300" dirty="0"/>
              <a:t>Rule 8: Physical Data Independence</a:t>
            </a:r>
          </a:p>
          <a:p>
            <a:pPr marL="0" indent="0">
              <a:buNone/>
            </a:pPr>
            <a:r>
              <a:rPr lang="en-US" sz="1300" dirty="0"/>
              <a:t>The data stored in a database must be independent of the applications that access the database. Any change in the physical structure of a database must not have any impact on how the data is being accessed by external applications.</a:t>
            </a:r>
          </a:p>
          <a:p>
            <a:pPr marL="0" indent="0">
              <a:buNone/>
            </a:pPr>
            <a:endParaRPr lang="en-US" sz="1300" dirty="0"/>
          </a:p>
          <a:p>
            <a:pPr marL="0" indent="0">
              <a:buNone/>
            </a:pPr>
            <a:r>
              <a:rPr lang="en-US" sz="1300" dirty="0"/>
              <a:t>Rule 9: Logical Data Independence</a:t>
            </a:r>
          </a:p>
          <a:p>
            <a:pPr marL="0" indent="0">
              <a:buNone/>
            </a:pPr>
            <a:r>
              <a:rPr lang="en-US" sz="1300" dirty="0"/>
              <a:t>The logical data in a database must be independent of its user’s view (application). Any change in logical data must not affect the applications using it. For example, if two tables are merged or one is split into two different tables, there should be no impact or change on the user application. This is one of the most difficult rule to apply.</a:t>
            </a:r>
          </a:p>
          <a:p>
            <a:pPr marL="0" indent="0">
              <a:buNone/>
            </a:pPr>
            <a:endParaRPr lang="en-US" sz="1300" dirty="0"/>
          </a:p>
        </p:txBody>
      </p:sp>
      <p:sp>
        <p:nvSpPr>
          <p:cNvPr id="4" name="Content Placeholder 3">
            <a:extLst>
              <a:ext uri="{FF2B5EF4-FFF2-40B4-BE49-F238E27FC236}">
                <a16:creationId xmlns:a16="http://schemas.microsoft.com/office/drawing/2014/main" id="{FB9B4BC5-F27F-6E41-A446-6298C02D654A}"/>
              </a:ext>
            </a:extLst>
          </p:cNvPr>
          <p:cNvSpPr>
            <a:spLocks noGrp="1"/>
          </p:cNvSpPr>
          <p:nvPr>
            <p:ph idx="10"/>
          </p:nvPr>
        </p:nvSpPr>
        <p:spPr>
          <a:xfrm>
            <a:off x="4572000" y="479923"/>
            <a:ext cx="4191000" cy="4038600"/>
          </a:xfrm>
        </p:spPr>
        <p:txBody>
          <a:bodyPr/>
          <a:lstStyle/>
          <a:p>
            <a:pPr marL="0" indent="0">
              <a:buNone/>
            </a:pPr>
            <a:r>
              <a:rPr lang="en-US" sz="1300" b="1" dirty="0"/>
              <a:t>Rule 10: Integrity Independence</a:t>
            </a:r>
          </a:p>
          <a:p>
            <a:pPr marL="0" indent="0">
              <a:buNone/>
            </a:pPr>
            <a:r>
              <a:rPr lang="en-US" sz="1300" b="1" dirty="0"/>
              <a:t>A database must be independent of the application that uses it. All its integrity constraints can be independently modified without the need of any change in the application. This rule makes a database independent of the front-end application and its interface.</a:t>
            </a:r>
          </a:p>
          <a:p>
            <a:pPr marL="0" indent="0">
              <a:buNone/>
            </a:pPr>
            <a:endParaRPr lang="en-US" sz="1300" dirty="0"/>
          </a:p>
          <a:p>
            <a:pPr marL="0" indent="0">
              <a:buNone/>
            </a:pPr>
            <a:r>
              <a:rPr lang="en-US" sz="1300" dirty="0"/>
              <a:t>Rule 11: Distribution Independence</a:t>
            </a:r>
          </a:p>
          <a:p>
            <a:pPr marL="0" indent="0">
              <a:buNone/>
            </a:pPr>
            <a:r>
              <a:rPr lang="en-US" sz="1300" dirty="0"/>
              <a:t>The end-user must not be able to see that the data is distributed over various locations. Users should always get the impression that the data is located at one site only. This rule has been regarded as the foundation of distributed database systems.</a:t>
            </a:r>
          </a:p>
          <a:p>
            <a:pPr marL="0" indent="0">
              <a:buNone/>
            </a:pPr>
            <a:endParaRPr lang="en-US" sz="1300" dirty="0"/>
          </a:p>
          <a:p>
            <a:pPr marL="0" indent="0">
              <a:buNone/>
            </a:pPr>
            <a:r>
              <a:rPr lang="en-US" sz="1300" dirty="0"/>
              <a:t>Rule 12: Non-Subversion Rule</a:t>
            </a:r>
          </a:p>
          <a:p>
            <a:pPr marL="0" indent="0">
              <a:buNone/>
            </a:pPr>
            <a:r>
              <a:rPr lang="en-US" sz="1300" dirty="0"/>
              <a:t>If a system has an interface that provides access to low-level records, then the interface must not be able to subvert the system and bypass security and integrity constraints.</a:t>
            </a:r>
          </a:p>
          <a:p>
            <a:pPr marL="0" indent="0">
              <a:buNone/>
            </a:pPr>
            <a:endParaRPr lang="en-US" sz="1300" dirty="0"/>
          </a:p>
        </p:txBody>
      </p:sp>
    </p:spTree>
    <p:extLst>
      <p:ext uri="{BB962C8B-B14F-4D97-AF65-F5344CB8AC3E}">
        <p14:creationId xmlns:p14="http://schemas.microsoft.com/office/powerpoint/2010/main" val="308974501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Materialized Views</a:t>
            </a:r>
          </a:p>
        </p:txBody>
      </p:sp>
      <p:sp>
        <p:nvSpPr>
          <p:cNvPr id="109571" name="Rectangle 3"/>
          <p:cNvSpPr>
            <a:spLocks noGrp="1" noChangeArrowheads="1"/>
          </p:cNvSpPr>
          <p:nvPr>
            <p:ph type="body" idx="1"/>
          </p:nvPr>
        </p:nvSpPr>
        <p:spPr>
          <a:xfrm>
            <a:off x="1719264" y="902638"/>
            <a:ext cx="5749076" cy="2626947"/>
          </a:xfrm>
        </p:spPr>
        <p:txBody>
          <a:bodyPr/>
          <a:lstStyle/>
          <a:p>
            <a:r>
              <a:rPr lang="en-US" altLang="en-US" dirty="0"/>
              <a:t>Certain database systems allow view relations to be physically stored.</a:t>
            </a:r>
          </a:p>
          <a:p>
            <a:pPr lvl="1"/>
            <a:r>
              <a:rPr lang="en-US" altLang="en-US" dirty="0"/>
              <a:t> Physical copy created when the view is defined.</a:t>
            </a:r>
          </a:p>
          <a:p>
            <a:pPr lvl="1"/>
            <a:r>
              <a:rPr lang="en-US" altLang="en-US" dirty="0"/>
              <a:t>Such views are called </a:t>
            </a:r>
            <a:r>
              <a:rPr lang="en-US" altLang="en-US" b="1" dirty="0">
                <a:solidFill>
                  <a:srgbClr val="002060"/>
                </a:solidFill>
              </a:rPr>
              <a:t>Materialized view</a:t>
            </a:r>
            <a:r>
              <a:rPr lang="en-US" altLang="en-US" dirty="0"/>
              <a:t>:</a:t>
            </a:r>
          </a:p>
          <a:p>
            <a:r>
              <a:rPr lang="en-US" altLang="en-US" dirty="0"/>
              <a:t>If relations used in the query are updated, the materialized view result becomes out of date</a:t>
            </a:r>
          </a:p>
          <a:p>
            <a:pPr lvl="1"/>
            <a:r>
              <a:rPr lang="en-US" altLang="en-US" dirty="0"/>
              <a:t>Need to </a:t>
            </a:r>
            <a:r>
              <a:rPr lang="en-US" altLang="en-US" b="1" dirty="0">
                <a:solidFill>
                  <a:srgbClr val="002060"/>
                </a:solidFill>
              </a:rPr>
              <a:t>maintain</a:t>
            </a:r>
            <a:r>
              <a:rPr lang="en-US" altLang="en-US" dirty="0"/>
              <a:t> the view, by updating the view whenever the underlying relations are updated.</a:t>
            </a:r>
          </a:p>
        </p:txBody>
      </p:sp>
    </p:spTree>
    <p:extLst>
      <p:ext uri="{BB962C8B-B14F-4D97-AF65-F5344CB8AC3E}">
        <p14:creationId xmlns:p14="http://schemas.microsoft.com/office/powerpoint/2010/main" val="31319843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018" name="Rectangle 2"/>
          <p:cNvSpPr>
            <a:spLocks noGrp="1" noChangeArrowheads="1"/>
          </p:cNvSpPr>
          <p:nvPr>
            <p:ph type="title"/>
          </p:nvPr>
        </p:nvSpPr>
        <p:spPr/>
        <p:txBody>
          <a:bodyPr/>
          <a:lstStyle/>
          <a:p>
            <a:pPr>
              <a:defRPr/>
            </a:pPr>
            <a:r>
              <a:rPr lang="en-US" dirty="0">
                <a:ea typeface="+mj-ea"/>
              </a:rPr>
              <a:t>Update of a View</a:t>
            </a:r>
          </a:p>
        </p:txBody>
      </p:sp>
      <p:sp>
        <p:nvSpPr>
          <p:cNvPr id="50179" name="Rectangle 3"/>
          <p:cNvSpPr>
            <a:spLocks noGrp="1" noChangeArrowheads="1"/>
          </p:cNvSpPr>
          <p:nvPr>
            <p:ph type="body" idx="1"/>
          </p:nvPr>
        </p:nvSpPr>
        <p:spPr>
          <a:xfrm>
            <a:off x="1719263" y="829866"/>
            <a:ext cx="5696522" cy="3714702"/>
          </a:xfrm>
        </p:spPr>
        <p:txBody>
          <a:bodyPr/>
          <a:lstStyle/>
          <a:p>
            <a:pPr>
              <a:tabLst>
                <a:tab pos="814388" algn="l"/>
              </a:tabLst>
            </a:pPr>
            <a:r>
              <a:rPr lang="en-US" altLang="en-US" dirty="0"/>
              <a:t>Add a new tuple to </a:t>
            </a:r>
            <a:r>
              <a:rPr lang="en-US" altLang="en-US" i="1" dirty="0"/>
              <a:t>faculty </a:t>
            </a:r>
            <a:r>
              <a:rPr lang="en-US" altLang="en-US" dirty="0"/>
              <a:t>view which we defined earlier</a:t>
            </a:r>
            <a:endParaRPr lang="en-US" altLang="en-US" b="1" dirty="0"/>
          </a:p>
          <a:p>
            <a:pPr>
              <a:buNone/>
              <a:tabLst>
                <a:tab pos="814388" algn="l"/>
              </a:tabLst>
            </a:pPr>
            <a:r>
              <a:rPr lang="en-US" altLang="en-US" dirty="0"/>
              <a:t>		</a:t>
            </a:r>
            <a:r>
              <a:rPr lang="en-US" altLang="en-US" b="1" dirty="0"/>
              <a:t>insert into </a:t>
            </a:r>
            <a:r>
              <a:rPr lang="en-US" altLang="en-US" i="1" dirty="0"/>
              <a:t>faculty </a:t>
            </a:r>
          </a:p>
          <a:p>
            <a:pPr>
              <a:buNone/>
              <a:tabLst>
                <a:tab pos="814388" algn="l"/>
              </a:tabLst>
            </a:pPr>
            <a:r>
              <a:rPr lang="en-US" altLang="en-US" b="1" i="1" dirty="0"/>
              <a:t>                       </a:t>
            </a:r>
            <a:r>
              <a:rPr lang="en-US" altLang="en-US" b="1" dirty="0"/>
              <a:t>values </a:t>
            </a:r>
            <a:r>
              <a:rPr lang="en-US" altLang="en-US" dirty="0"/>
              <a:t>('30765', 'Green', 'Music');</a:t>
            </a:r>
          </a:p>
          <a:p>
            <a:pPr>
              <a:tabLst>
                <a:tab pos="814388" algn="l"/>
              </a:tabLst>
            </a:pPr>
            <a:r>
              <a:rPr lang="en-US" altLang="en-US" dirty="0"/>
              <a:t>This insertion must be represented by the insertion into  the </a:t>
            </a:r>
            <a:r>
              <a:rPr lang="en-US" altLang="en-US" i="1" dirty="0"/>
              <a:t>instructor</a:t>
            </a:r>
            <a:r>
              <a:rPr lang="en-US" altLang="en-US" dirty="0"/>
              <a:t> relation</a:t>
            </a:r>
          </a:p>
          <a:p>
            <a:pPr lvl="1">
              <a:tabLst>
                <a:tab pos="814388" algn="l"/>
              </a:tabLst>
            </a:pPr>
            <a:r>
              <a:rPr lang="en-US" altLang="en-US" dirty="0">
                <a:cs typeface="+mn-cs"/>
              </a:rPr>
              <a:t>Must have a  value for salary.</a:t>
            </a:r>
          </a:p>
          <a:p>
            <a:pPr>
              <a:tabLst>
                <a:tab pos="814388" algn="l"/>
              </a:tabLst>
            </a:pPr>
            <a:r>
              <a:rPr lang="en-US" altLang="en-US" dirty="0">
                <a:cs typeface="+mn-cs"/>
              </a:rPr>
              <a:t>Two approaches</a:t>
            </a:r>
          </a:p>
          <a:p>
            <a:pPr lvl="1">
              <a:tabLst>
                <a:tab pos="814388" algn="l"/>
              </a:tabLst>
            </a:pPr>
            <a:r>
              <a:rPr lang="en-US" altLang="en-US" dirty="0">
                <a:cs typeface="+mn-cs"/>
              </a:rPr>
              <a:t>Reject the insert</a:t>
            </a:r>
          </a:p>
          <a:p>
            <a:pPr lvl="1">
              <a:tabLst>
                <a:tab pos="814388" algn="l"/>
              </a:tabLst>
            </a:pPr>
            <a:r>
              <a:rPr lang="en-US" altLang="en-US" dirty="0">
                <a:cs typeface="+mn-cs"/>
              </a:rPr>
              <a:t>Inset the tuple</a:t>
            </a:r>
          </a:p>
          <a:p>
            <a:pPr>
              <a:buNone/>
              <a:tabLst>
                <a:tab pos="814388" algn="l"/>
              </a:tabLst>
            </a:pPr>
            <a:r>
              <a:rPr lang="en-US" altLang="en-US" dirty="0"/>
              <a:t>			('30765', 'Green', 'Music', null)</a:t>
            </a:r>
          </a:p>
          <a:p>
            <a:pPr>
              <a:buNone/>
              <a:tabLst>
                <a:tab pos="814388" algn="l"/>
              </a:tabLst>
            </a:pPr>
            <a:r>
              <a:rPr lang="en-US" altLang="en-US" dirty="0"/>
              <a:t>	      into the </a:t>
            </a:r>
            <a:r>
              <a:rPr lang="en-US" altLang="en-US" i="1" dirty="0"/>
              <a:t>instructor</a:t>
            </a:r>
            <a:r>
              <a:rPr lang="en-US" altLang="en-US" dirty="0"/>
              <a:t> relation</a:t>
            </a:r>
          </a:p>
          <a:p>
            <a:pPr>
              <a:buNone/>
              <a:tabLst>
                <a:tab pos="814388" algn="l"/>
              </a:tabLst>
            </a:pPr>
            <a:endParaRPr lang="en-US" altLang="en-US" sz="1500" dirty="0"/>
          </a:p>
        </p:txBody>
      </p:sp>
    </p:spTree>
    <p:extLst>
      <p:ext uri="{BB962C8B-B14F-4D97-AF65-F5344CB8AC3E}">
        <p14:creationId xmlns:p14="http://schemas.microsoft.com/office/powerpoint/2010/main" val="266533686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6" name="Rectangle 2"/>
          <p:cNvSpPr>
            <a:spLocks noGrp="1" noChangeArrowheads="1"/>
          </p:cNvSpPr>
          <p:nvPr>
            <p:ph type="title"/>
          </p:nvPr>
        </p:nvSpPr>
        <p:spPr>
          <a:xfrm>
            <a:off x="1810703" y="88106"/>
            <a:ext cx="6057900" cy="457200"/>
          </a:xfrm>
        </p:spPr>
        <p:txBody>
          <a:bodyPr/>
          <a:lstStyle/>
          <a:p>
            <a:pPr>
              <a:defRPr/>
            </a:pPr>
            <a:r>
              <a:rPr lang="en-US" dirty="0">
                <a:ea typeface="+mj-ea"/>
              </a:rPr>
              <a:t>Some Updates Cannot be Translated Uniquely</a:t>
            </a:r>
          </a:p>
        </p:txBody>
      </p:sp>
      <p:sp>
        <p:nvSpPr>
          <p:cNvPr id="52227" name="Rectangle 3"/>
          <p:cNvSpPr>
            <a:spLocks noGrp="1" noChangeArrowheads="1"/>
          </p:cNvSpPr>
          <p:nvPr>
            <p:ph type="body" idx="1"/>
          </p:nvPr>
        </p:nvSpPr>
        <p:spPr>
          <a:xfrm>
            <a:off x="1742244" y="901439"/>
            <a:ext cx="5527238" cy="3121922"/>
          </a:xfrm>
        </p:spPr>
        <p:txBody>
          <a:bodyPr/>
          <a:lstStyle/>
          <a:p>
            <a:r>
              <a:rPr lang="en-US" altLang="en-US" b="1" dirty="0"/>
              <a:t>create view </a:t>
            </a:r>
            <a:r>
              <a:rPr lang="en-US" altLang="en-US" i="1" dirty="0" err="1"/>
              <a:t>instructor_info</a:t>
            </a:r>
            <a:r>
              <a:rPr lang="en-US" altLang="en-US" i="1" dirty="0"/>
              <a:t> </a:t>
            </a:r>
            <a:r>
              <a:rPr lang="en-US" altLang="en-US" b="1" dirty="0"/>
              <a:t>as</a:t>
            </a:r>
            <a:br>
              <a:rPr lang="en-US" altLang="en-US" b="1" dirty="0"/>
            </a:br>
            <a:r>
              <a:rPr lang="en-US" altLang="en-US" b="1" dirty="0"/>
              <a:t>      select </a:t>
            </a:r>
            <a:r>
              <a:rPr lang="en-US" altLang="en-US" i="1" dirty="0"/>
              <a:t>ID</a:t>
            </a:r>
            <a:r>
              <a:rPr lang="en-US" altLang="en-US" dirty="0"/>
              <a:t>, </a:t>
            </a:r>
            <a:r>
              <a:rPr lang="en-US" altLang="en-US" i="1" dirty="0"/>
              <a:t>name</a:t>
            </a:r>
            <a:r>
              <a:rPr lang="en-US" altLang="en-US" dirty="0"/>
              <a:t>, </a:t>
            </a:r>
            <a:r>
              <a:rPr lang="en-US" altLang="en-US" i="1" dirty="0"/>
              <a:t>building</a:t>
            </a:r>
            <a:br>
              <a:rPr lang="en-US" altLang="en-US" i="1" dirty="0"/>
            </a:br>
            <a:r>
              <a:rPr lang="en-US" altLang="en-US" i="1" dirty="0"/>
              <a:t>       </a:t>
            </a:r>
            <a:r>
              <a:rPr lang="en-US" altLang="en-US" b="1" dirty="0"/>
              <a:t>from </a:t>
            </a:r>
            <a:r>
              <a:rPr lang="en-US" altLang="en-US" i="1" dirty="0"/>
              <a:t>instructor</a:t>
            </a:r>
            <a:r>
              <a:rPr lang="en-US" altLang="en-US" dirty="0"/>
              <a:t>, </a:t>
            </a:r>
            <a:r>
              <a:rPr lang="en-US" altLang="en-US" i="1" dirty="0"/>
              <a:t>department</a:t>
            </a:r>
            <a:br>
              <a:rPr lang="en-US" altLang="en-US" i="1" dirty="0"/>
            </a:br>
            <a:r>
              <a:rPr lang="en-US" altLang="en-US" i="1" dirty="0"/>
              <a:t>       </a:t>
            </a:r>
            <a:r>
              <a:rPr lang="en-US" altLang="en-US" b="1" dirty="0"/>
              <a:t>where </a:t>
            </a:r>
            <a:r>
              <a:rPr lang="en-US" altLang="en-US" i="1" dirty="0" err="1"/>
              <a:t>instructor</a:t>
            </a:r>
            <a:r>
              <a:rPr lang="en-US" altLang="en-US" dirty="0" err="1"/>
              <a:t>.</a:t>
            </a:r>
            <a:r>
              <a:rPr lang="en-US" altLang="en-US" i="1" dirty="0" err="1"/>
              <a:t>dept_name</a:t>
            </a:r>
            <a:r>
              <a:rPr lang="en-US" altLang="en-US" dirty="0"/>
              <a:t>= </a:t>
            </a:r>
            <a:r>
              <a:rPr lang="en-US" altLang="en-US" i="1" dirty="0" err="1"/>
              <a:t>department</a:t>
            </a:r>
            <a:r>
              <a:rPr lang="en-US" altLang="en-US" dirty="0" err="1"/>
              <a:t>.</a:t>
            </a:r>
            <a:r>
              <a:rPr lang="en-US" altLang="en-US" i="1" dirty="0" err="1"/>
              <a:t>dept_name</a:t>
            </a:r>
            <a:r>
              <a:rPr lang="en-US" altLang="en-US" dirty="0"/>
              <a:t>;</a:t>
            </a:r>
          </a:p>
          <a:p>
            <a:r>
              <a:rPr lang="en-US" altLang="en-US" b="1" dirty="0">
                <a:sym typeface="Symbol" panose="05050102010706020507" pitchFamily="18" charset="2"/>
              </a:rPr>
              <a:t>insert into </a:t>
            </a:r>
            <a:r>
              <a:rPr lang="en-US" altLang="en-US" i="1" dirty="0" err="1">
                <a:sym typeface="Symbol" panose="05050102010706020507" pitchFamily="18" charset="2"/>
              </a:rPr>
              <a:t>instructor_info</a:t>
            </a:r>
            <a:r>
              <a:rPr lang="en-US" altLang="en-US" i="1" dirty="0">
                <a:sym typeface="Symbol" panose="05050102010706020507" pitchFamily="18" charset="2"/>
              </a:rPr>
              <a:t> </a:t>
            </a:r>
          </a:p>
          <a:p>
            <a:pPr>
              <a:buNone/>
            </a:pPr>
            <a:r>
              <a:rPr lang="en-US" altLang="en-US" b="1" i="1" dirty="0">
                <a:sym typeface="Symbol" panose="05050102010706020507" pitchFamily="18" charset="2"/>
              </a:rPr>
              <a:t>             </a:t>
            </a:r>
            <a:r>
              <a:rPr lang="en-US" altLang="en-US" b="1" dirty="0">
                <a:sym typeface="Symbol" panose="05050102010706020507" pitchFamily="18" charset="2"/>
              </a:rPr>
              <a:t>values </a:t>
            </a:r>
            <a:r>
              <a:rPr lang="en-US" altLang="en-US" dirty="0">
                <a:sym typeface="Symbol" panose="05050102010706020507" pitchFamily="18" charset="2"/>
              </a:rPr>
              <a:t>('69987', 'White', 'Taylor');</a:t>
            </a:r>
          </a:p>
          <a:p>
            <a:r>
              <a:rPr lang="en-US" altLang="en-US" dirty="0">
                <a:sym typeface="Symbol" panose="05050102010706020507" pitchFamily="18" charset="2"/>
              </a:rPr>
              <a:t>Issues</a:t>
            </a:r>
          </a:p>
          <a:p>
            <a:pPr lvl="1"/>
            <a:r>
              <a:rPr lang="en-US" altLang="en-US" dirty="0"/>
              <a:t>Which department, if multiple departments in Taylor?</a:t>
            </a:r>
          </a:p>
          <a:p>
            <a:pPr lvl="1"/>
            <a:r>
              <a:rPr lang="en-US" altLang="en-US" dirty="0"/>
              <a:t>What if no department is in Taylor?</a:t>
            </a:r>
            <a:endParaRPr lang="en-US" altLang="en-US" b="1" dirty="0"/>
          </a:p>
        </p:txBody>
      </p:sp>
    </p:spTree>
    <p:extLst>
      <p:ext uri="{BB962C8B-B14F-4D97-AF65-F5344CB8AC3E}">
        <p14:creationId xmlns:p14="http://schemas.microsoft.com/office/powerpoint/2010/main" val="1816130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554" name="Rectangle 2"/>
          <p:cNvSpPr>
            <a:spLocks noGrp="1" noChangeArrowheads="1"/>
          </p:cNvSpPr>
          <p:nvPr>
            <p:ph type="title"/>
          </p:nvPr>
        </p:nvSpPr>
        <p:spPr/>
        <p:txBody>
          <a:bodyPr/>
          <a:lstStyle/>
          <a:p>
            <a:pPr>
              <a:defRPr/>
            </a:pPr>
            <a:r>
              <a:rPr lang="en-US" dirty="0">
                <a:ea typeface="+mj-ea"/>
              </a:rPr>
              <a:t>And Some Not at All</a:t>
            </a:r>
          </a:p>
        </p:txBody>
      </p:sp>
      <p:sp>
        <p:nvSpPr>
          <p:cNvPr id="54275" name="Rectangle 3"/>
          <p:cNvSpPr>
            <a:spLocks noGrp="1" noChangeArrowheads="1"/>
          </p:cNvSpPr>
          <p:nvPr>
            <p:ph type="body" idx="1"/>
          </p:nvPr>
        </p:nvSpPr>
        <p:spPr>
          <a:xfrm>
            <a:off x="1719264" y="820342"/>
            <a:ext cx="4800410" cy="2562939"/>
          </a:xfrm>
        </p:spPr>
        <p:txBody>
          <a:bodyPr/>
          <a:lstStyle/>
          <a:p>
            <a:r>
              <a:rPr lang="en-US" altLang="en-US" b="1" dirty="0"/>
              <a:t>create view </a:t>
            </a:r>
            <a:r>
              <a:rPr lang="en-US" altLang="en-US" i="1" dirty="0" err="1"/>
              <a:t>history_instructors</a:t>
            </a:r>
            <a:r>
              <a:rPr lang="en-US" altLang="en-US" i="1" dirty="0"/>
              <a:t> </a:t>
            </a:r>
            <a:r>
              <a:rPr lang="en-US" altLang="en-US" b="1" dirty="0"/>
              <a:t>as</a:t>
            </a:r>
            <a:br>
              <a:rPr lang="en-US" altLang="en-US" b="1" dirty="0"/>
            </a:b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a:t>
            </a:r>
            <a:r>
              <a:rPr lang="en-US" altLang="en-US" dirty="0"/>
              <a:t>= 'History';</a:t>
            </a:r>
          </a:p>
          <a:p>
            <a:r>
              <a:rPr lang="en-US" altLang="en-US" dirty="0"/>
              <a:t>What happens if we insert </a:t>
            </a:r>
          </a:p>
          <a:p>
            <a:pPr>
              <a:buNone/>
            </a:pPr>
            <a:r>
              <a:rPr lang="en-US" altLang="en-US" dirty="0"/>
              <a:t>           ('25566', 'Brown', 'Biology', 100000)</a:t>
            </a:r>
          </a:p>
          <a:p>
            <a:pPr>
              <a:buNone/>
            </a:pPr>
            <a:r>
              <a:rPr lang="en-US" altLang="en-US" dirty="0"/>
              <a:t>       into </a:t>
            </a:r>
            <a:r>
              <a:rPr lang="en-US" altLang="en-US" i="1" dirty="0" err="1"/>
              <a:t>history_instructors</a:t>
            </a:r>
            <a:r>
              <a:rPr lang="en-US" altLang="en-US" i="1" dirty="0"/>
              <a:t>?</a:t>
            </a:r>
            <a:endParaRPr lang="en-US" altLang="en-US" dirty="0"/>
          </a:p>
        </p:txBody>
      </p:sp>
    </p:spTree>
    <p:extLst>
      <p:ext uri="{BB962C8B-B14F-4D97-AF65-F5344CB8AC3E}">
        <p14:creationId xmlns:p14="http://schemas.microsoft.com/office/powerpoint/2010/main" val="6088683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6" name="Rectangle 2"/>
          <p:cNvSpPr>
            <a:spLocks noGrp="1" noChangeArrowheads="1"/>
          </p:cNvSpPr>
          <p:nvPr>
            <p:ph type="title"/>
          </p:nvPr>
        </p:nvSpPr>
        <p:spPr/>
        <p:txBody>
          <a:bodyPr/>
          <a:lstStyle/>
          <a:p>
            <a:pPr>
              <a:defRPr/>
            </a:pPr>
            <a:r>
              <a:rPr lang="en-US" dirty="0">
                <a:ea typeface="+mj-ea"/>
              </a:rPr>
              <a:t>View Updates in SQL </a:t>
            </a:r>
          </a:p>
        </p:txBody>
      </p:sp>
      <p:sp>
        <p:nvSpPr>
          <p:cNvPr id="52227" name="Rectangle 3"/>
          <p:cNvSpPr>
            <a:spLocks noGrp="1" noChangeArrowheads="1"/>
          </p:cNvSpPr>
          <p:nvPr>
            <p:ph type="body" idx="1"/>
          </p:nvPr>
        </p:nvSpPr>
        <p:spPr>
          <a:xfrm>
            <a:off x="1719264" y="921957"/>
            <a:ext cx="5550218" cy="2388172"/>
          </a:xfrm>
        </p:spPr>
        <p:txBody>
          <a:bodyPr/>
          <a:lstStyle/>
          <a:p>
            <a:r>
              <a:rPr lang="en-US" altLang="en-US" dirty="0"/>
              <a:t>Most SQL implementations allow updates only on simple views </a:t>
            </a:r>
          </a:p>
          <a:p>
            <a:pPr lvl="1"/>
            <a:r>
              <a:rPr lang="en-US" altLang="en-US" dirty="0"/>
              <a:t>The </a:t>
            </a:r>
            <a:r>
              <a:rPr lang="en-US" altLang="en-US" b="1" dirty="0"/>
              <a:t>from </a:t>
            </a:r>
            <a:r>
              <a:rPr lang="en-US" altLang="en-US" dirty="0"/>
              <a:t>clause has only one database relation.</a:t>
            </a:r>
          </a:p>
          <a:p>
            <a:pPr lvl="1"/>
            <a:r>
              <a:rPr lang="en-US" altLang="en-US" dirty="0"/>
              <a:t>The </a:t>
            </a:r>
            <a:r>
              <a:rPr lang="en-US" altLang="en-US" b="1" dirty="0"/>
              <a:t>select </a:t>
            </a:r>
            <a:r>
              <a:rPr lang="en-US" altLang="en-US" dirty="0"/>
              <a:t>clause contains only attribute names of the relation, and does not have any expressions, aggregates, or </a:t>
            </a:r>
            <a:r>
              <a:rPr lang="en-US" altLang="en-US" b="1" dirty="0"/>
              <a:t>distinct </a:t>
            </a:r>
            <a:r>
              <a:rPr lang="en-US" altLang="en-US" dirty="0"/>
              <a:t>specification.</a:t>
            </a:r>
          </a:p>
          <a:p>
            <a:pPr lvl="1"/>
            <a:r>
              <a:rPr lang="en-US" altLang="en-US" dirty="0"/>
              <a:t>Any attribute not listed in the </a:t>
            </a:r>
            <a:r>
              <a:rPr lang="en-US" altLang="en-US" b="1" dirty="0"/>
              <a:t>select </a:t>
            </a:r>
            <a:r>
              <a:rPr lang="en-US" altLang="en-US" dirty="0"/>
              <a:t>clause can be set to null</a:t>
            </a:r>
          </a:p>
          <a:p>
            <a:pPr lvl="1"/>
            <a:r>
              <a:rPr lang="en-US" altLang="en-US" dirty="0"/>
              <a:t>The query does not have a </a:t>
            </a:r>
            <a:r>
              <a:rPr lang="en-US" altLang="en-US" b="1" dirty="0"/>
              <a:t>group </a:t>
            </a:r>
            <a:r>
              <a:rPr lang="en-US" altLang="en-US" dirty="0"/>
              <a:t>by or </a:t>
            </a:r>
            <a:r>
              <a:rPr lang="en-US" altLang="en-US" b="1" dirty="0"/>
              <a:t>having </a:t>
            </a:r>
            <a:r>
              <a:rPr lang="en-US" altLang="en-US" dirty="0"/>
              <a:t>clause.</a:t>
            </a:r>
          </a:p>
          <a:p>
            <a:pPr lvl="1"/>
            <a:endParaRPr lang="en-US" altLang="en-US" dirty="0"/>
          </a:p>
        </p:txBody>
      </p:sp>
    </p:spTree>
    <p:extLst>
      <p:ext uri="{BB962C8B-B14F-4D97-AF65-F5344CB8AC3E}">
        <p14:creationId xmlns:p14="http://schemas.microsoft.com/office/powerpoint/2010/main" val="21735398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Integrity Constraints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55</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78595345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Rectangle 2"/>
          <p:cNvSpPr>
            <a:spLocks noGrp="1" noChangeArrowheads="1"/>
          </p:cNvSpPr>
          <p:nvPr>
            <p:ph type="title"/>
          </p:nvPr>
        </p:nvSpPr>
        <p:spPr/>
        <p:txBody>
          <a:bodyPr/>
          <a:lstStyle/>
          <a:p>
            <a:pPr>
              <a:defRPr/>
            </a:pPr>
            <a:r>
              <a:rPr lang="en-US" dirty="0">
                <a:ea typeface="+mj-ea"/>
              </a:rPr>
              <a:t>Integrity Constraints</a:t>
            </a:r>
          </a:p>
        </p:txBody>
      </p:sp>
      <p:sp>
        <p:nvSpPr>
          <p:cNvPr id="56323" name="Rectangle 3"/>
          <p:cNvSpPr>
            <a:spLocks noGrp="1" noChangeArrowheads="1"/>
          </p:cNvSpPr>
          <p:nvPr>
            <p:ph type="body" idx="1"/>
          </p:nvPr>
        </p:nvSpPr>
        <p:spPr>
          <a:xfrm>
            <a:off x="1719262" y="851298"/>
            <a:ext cx="5629229" cy="3226927"/>
          </a:xfrm>
        </p:spPr>
        <p:txBody>
          <a:bodyPr/>
          <a:lstStyle/>
          <a:p>
            <a:r>
              <a:rPr lang="en-US" altLang="en-US" dirty="0"/>
              <a:t>Integrity constraints guard against accidental damage to the database, by ensuring that authorized changes to the database do not result in a loss of data consistency. </a:t>
            </a:r>
          </a:p>
          <a:p>
            <a:pPr lvl="1"/>
            <a:r>
              <a:rPr lang="en-US" altLang="en-US" dirty="0"/>
              <a:t>A checking account must have a balance greater than $10,000.00</a:t>
            </a:r>
          </a:p>
          <a:p>
            <a:pPr lvl="1"/>
            <a:r>
              <a:rPr lang="en-US" altLang="en-US" dirty="0"/>
              <a:t>A salary of a bank employee must be at least $4.00 an hour</a:t>
            </a:r>
          </a:p>
          <a:p>
            <a:pPr lvl="1"/>
            <a:r>
              <a:rPr lang="en-US" altLang="en-US" dirty="0"/>
              <a:t>A customer must have a (non-null) phone number</a:t>
            </a:r>
          </a:p>
          <a:p>
            <a:pPr lvl="1"/>
            <a:endParaRPr lang="en-US" altLang="en-US" dirty="0"/>
          </a:p>
          <a:p>
            <a:endParaRPr lang="en-US" altLang="en-US" dirty="0"/>
          </a:p>
        </p:txBody>
      </p:sp>
    </p:spTree>
    <p:extLst>
      <p:ext uri="{BB962C8B-B14F-4D97-AF65-F5344CB8AC3E}">
        <p14:creationId xmlns:p14="http://schemas.microsoft.com/office/powerpoint/2010/main" val="155022570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306" name="Rectangle 2"/>
          <p:cNvSpPr>
            <a:spLocks noGrp="1" noChangeArrowheads="1"/>
          </p:cNvSpPr>
          <p:nvPr>
            <p:ph type="title"/>
          </p:nvPr>
        </p:nvSpPr>
        <p:spPr>
          <a:xfrm>
            <a:off x="1696641" y="82154"/>
            <a:ext cx="6057900" cy="457200"/>
          </a:xfrm>
        </p:spPr>
        <p:txBody>
          <a:bodyPr/>
          <a:lstStyle/>
          <a:p>
            <a:r>
              <a:rPr lang="en-US" altLang="en-US" dirty="0">
                <a:effectLst>
                  <a:outerShdw blurRad="38100" dist="38100" dir="2700000" algn="tl">
                    <a:srgbClr val="C0C0C0"/>
                  </a:outerShdw>
                </a:effectLst>
              </a:rPr>
              <a:t> Constraints on a Single Relation </a:t>
            </a:r>
          </a:p>
        </p:txBody>
      </p:sp>
      <p:sp>
        <p:nvSpPr>
          <p:cNvPr id="58371" name="Rectangle 3"/>
          <p:cNvSpPr>
            <a:spLocks noGrp="1" noChangeArrowheads="1"/>
          </p:cNvSpPr>
          <p:nvPr>
            <p:ph type="body" idx="1"/>
          </p:nvPr>
        </p:nvSpPr>
        <p:spPr>
          <a:xfrm>
            <a:off x="1746648" y="883445"/>
            <a:ext cx="5352574" cy="1980010"/>
          </a:xfrm>
        </p:spPr>
        <p:txBody>
          <a:bodyPr/>
          <a:lstStyle/>
          <a:p>
            <a:r>
              <a:rPr lang="en-US" altLang="en-US" b="1" dirty="0"/>
              <a:t>not null</a:t>
            </a:r>
          </a:p>
          <a:p>
            <a:r>
              <a:rPr lang="en-US" altLang="en-US" b="1" dirty="0"/>
              <a:t>primary key</a:t>
            </a:r>
          </a:p>
          <a:p>
            <a:r>
              <a:rPr lang="en-US" altLang="en-US" b="1" dirty="0"/>
              <a:t>unique</a:t>
            </a:r>
            <a:endParaRPr lang="en-US" altLang="en-US" dirty="0"/>
          </a:p>
          <a:p>
            <a:r>
              <a:rPr lang="en-US" altLang="en-US" b="1" dirty="0"/>
              <a:t>check </a:t>
            </a:r>
            <a:r>
              <a:rPr lang="en-US" altLang="en-US" dirty="0"/>
              <a:t>(P), where P is a predicate</a:t>
            </a:r>
          </a:p>
        </p:txBody>
      </p:sp>
      <p:sp>
        <p:nvSpPr>
          <p:cNvPr id="58372" name="Rectangle 4"/>
          <p:cNvSpPr>
            <a:spLocks noChangeArrowheads="1"/>
          </p:cNvSpPr>
          <p:nvPr/>
        </p:nvSpPr>
        <p:spPr bwMode="auto">
          <a:xfrm>
            <a:off x="1746647" y="3921919"/>
            <a:ext cx="5100638"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CC3300"/>
              </a:buClr>
              <a:buSzTx/>
              <a:buFontTx/>
              <a:buNone/>
              <a:tabLst/>
              <a:defRPr/>
            </a:pPr>
            <a:endParaRPr kumimoji="1" lang="en-US" altLang="en-US" sz="150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9607019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4" name="Rectangle 2"/>
          <p:cNvSpPr>
            <a:spLocks noGrp="1" noChangeArrowheads="1"/>
          </p:cNvSpPr>
          <p:nvPr>
            <p:ph type="title"/>
          </p:nvPr>
        </p:nvSpPr>
        <p:spPr>
          <a:xfrm>
            <a:off x="1732737" y="115432"/>
            <a:ext cx="6057900" cy="457200"/>
          </a:xfrm>
        </p:spPr>
        <p:txBody>
          <a:bodyPr/>
          <a:lstStyle/>
          <a:p>
            <a:pPr>
              <a:defRPr/>
            </a:pPr>
            <a:r>
              <a:rPr lang="en-US" dirty="0">
                <a:ea typeface="+mj-ea"/>
              </a:rPr>
              <a:t>Not Null Constraints </a:t>
            </a:r>
          </a:p>
        </p:txBody>
      </p:sp>
      <p:sp>
        <p:nvSpPr>
          <p:cNvPr id="60419" name="Rectangle 3"/>
          <p:cNvSpPr>
            <a:spLocks noGrp="1" noChangeArrowheads="1"/>
          </p:cNvSpPr>
          <p:nvPr>
            <p:ph type="body" idx="1"/>
          </p:nvPr>
        </p:nvSpPr>
        <p:spPr>
          <a:xfrm>
            <a:off x="1746648" y="851298"/>
            <a:ext cx="5358241" cy="1992487"/>
          </a:xfrm>
        </p:spPr>
        <p:txBody>
          <a:bodyPr/>
          <a:lstStyle/>
          <a:p>
            <a:r>
              <a:rPr kumimoji="0" lang="en-US" altLang="en-US" b="1" dirty="0"/>
              <a:t>not null</a:t>
            </a:r>
          </a:p>
          <a:p>
            <a:pPr lvl="1"/>
            <a:r>
              <a:rPr kumimoji="0" lang="en-US" altLang="en-US" dirty="0"/>
              <a:t>Declare </a:t>
            </a:r>
            <a:r>
              <a:rPr kumimoji="0" lang="en-US" altLang="en-US" i="1" dirty="0"/>
              <a:t>name</a:t>
            </a:r>
            <a:r>
              <a:rPr kumimoji="0" lang="en-US" altLang="en-US" dirty="0"/>
              <a:t> and </a:t>
            </a:r>
            <a:r>
              <a:rPr kumimoji="0" lang="en-US" altLang="en-US" i="1" dirty="0"/>
              <a:t>budget</a:t>
            </a:r>
            <a:r>
              <a:rPr kumimoji="0" lang="en-US" altLang="en-US" dirty="0"/>
              <a:t> to be </a:t>
            </a:r>
            <a:r>
              <a:rPr lang="en-US" altLang="en-US" b="1" dirty="0"/>
              <a:t>not null</a:t>
            </a:r>
          </a:p>
          <a:p>
            <a:pPr>
              <a:buFont typeface="Monotype Sorts" charset="2"/>
              <a:buNone/>
            </a:pPr>
            <a:r>
              <a:rPr kumimoji="0" lang="en-US" altLang="en-US" i="1" dirty="0"/>
              <a:t>	          name </a:t>
            </a:r>
            <a:r>
              <a:rPr kumimoji="0" lang="en-US" altLang="en-US" b="1" dirty="0" err="1"/>
              <a:t>varchar</a:t>
            </a:r>
            <a:r>
              <a:rPr kumimoji="0" lang="en-US" altLang="en-US" dirty="0"/>
              <a:t>(20) </a:t>
            </a:r>
            <a:r>
              <a:rPr kumimoji="0" lang="en-US" altLang="en-US" b="1" dirty="0"/>
              <a:t>not null</a:t>
            </a:r>
            <a:br>
              <a:rPr kumimoji="0" lang="en-US" altLang="en-US" b="1" dirty="0"/>
            </a:br>
            <a:r>
              <a:rPr kumimoji="0" lang="en-US" altLang="en-US" b="1" dirty="0"/>
              <a:t>          </a:t>
            </a:r>
            <a:r>
              <a:rPr kumimoji="0" lang="en-US" altLang="en-US" i="1" dirty="0"/>
              <a:t>budget </a:t>
            </a:r>
            <a:r>
              <a:rPr kumimoji="0" lang="en-US" altLang="en-US" b="1" dirty="0"/>
              <a:t>numeric</a:t>
            </a:r>
            <a:r>
              <a:rPr kumimoji="0" lang="en-US" altLang="en-US" dirty="0"/>
              <a:t>(12,2) </a:t>
            </a:r>
            <a:r>
              <a:rPr kumimoji="0" lang="en-US" altLang="en-US" b="1" dirty="0"/>
              <a:t>not null</a:t>
            </a:r>
          </a:p>
          <a:p>
            <a:endParaRPr kumimoji="0" lang="en-US" altLang="en-US" dirty="0"/>
          </a:p>
          <a:p>
            <a:endParaRPr lang="en-US" altLang="en-US" b="1" dirty="0"/>
          </a:p>
          <a:p>
            <a:pPr>
              <a:buFont typeface="Monotype Sorts" charset="2"/>
              <a:buNone/>
            </a:pPr>
            <a:endParaRPr lang="en-US" altLang="en-US" dirty="0"/>
          </a:p>
        </p:txBody>
      </p:sp>
      <p:sp>
        <p:nvSpPr>
          <p:cNvPr id="60420" name="Rectangle 4"/>
          <p:cNvSpPr>
            <a:spLocks noChangeArrowheads="1"/>
          </p:cNvSpPr>
          <p:nvPr/>
        </p:nvSpPr>
        <p:spPr bwMode="auto">
          <a:xfrm>
            <a:off x="1746647" y="3921919"/>
            <a:ext cx="5100638"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CC3300"/>
              </a:buClr>
              <a:buSzTx/>
              <a:buFontTx/>
              <a:buNone/>
              <a:tabLst/>
              <a:defRPr/>
            </a:pPr>
            <a:endParaRPr kumimoji="1" lang="en-US" altLang="en-US" sz="150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177516729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4" name="Rectangle 2"/>
          <p:cNvSpPr>
            <a:spLocks noGrp="1" noChangeArrowheads="1"/>
          </p:cNvSpPr>
          <p:nvPr>
            <p:ph type="title"/>
          </p:nvPr>
        </p:nvSpPr>
        <p:spPr>
          <a:xfrm>
            <a:off x="1696641" y="97384"/>
            <a:ext cx="6057900" cy="457200"/>
          </a:xfrm>
        </p:spPr>
        <p:txBody>
          <a:bodyPr/>
          <a:lstStyle/>
          <a:p>
            <a:pPr>
              <a:defRPr/>
            </a:pPr>
            <a:r>
              <a:rPr lang="en-US" dirty="0">
                <a:ea typeface="+mj-ea"/>
              </a:rPr>
              <a:t>Unique Constraints </a:t>
            </a:r>
          </a:p>
        </p:txBody>
      </p:sp>
      <p:sp>
        <p:nvSpPr>
          <p:cNvPr id="60419" name="Rectangle 3"/>
          <p:cNvSpPr>
            <a:spLocks noGrp="1" noChangeArrowheads="1"/>
          </p:cNvSpPr>
          <p:nvPr>
            <p:ph type="body" idx="1"/>
          </p:nvPr>
        </p:nvSpPr>
        <p:spPr>
          <a:xfrm>
            <a:off x="1746648" y="823866"/>
            <a:ext cx="5283518" cy="1937623"/>
          </a:xfrm>
        </p:spPr>
        <p:txBody>
          <a:bodyPr/>
          <a:lstStyle/>
          <a:p>
            <a:r>
              <a:rPr lang="en-US" altLang="en-US" b="1" dirty="0"/>
              <a:t>unique</a:t>
            </a:r>
            <a:r>
              <a:rPr kumimoji="0" lang="en-US" altLang="en-US" dirty="0"/>
              <a:t> ( </a:t>
            </a:r>
            <a:r>
              <a:rPr kumimoji="0" lang="en-US" altLang="en-US" i="1" dirty="0"/>
              <a:t>A</a:t>
            </a:r>
            <a:r>
              <a:rPr kumimoji="0" lang="en-US" altLang="en-US" baseline="-25000" dirty="0"/>
              <a:t>1</a:t>
            </a:r>
            <a:r>
              <a:rPr kumimoji="0" lang="en-US" altLang="en-US" dirty="0"/>
              <a:t>, </a:t>
            </a:r>
            <a:r>
              <a:rPr kumimoji="0" lang="en-US" altLang="en-US" i="1" dirty="0"/>
              <a:t>A</a:t>
            </a:r>
            <a:r>
              <a:rPr kumimoji="0" lang="en-US" altLang="en-US" baseline="-25000" dirty="0"/>
              <a:t>2</a:t>
            </a:r>
            <a:r>
              <a:rPr kumimoji="0" lang="en-US" altLang="en-US" dirty="0"/>
              <a:t>, …, </a:t>
            </a:r>
            <a:r>
              <a:rPr kumimoji="0" lang="en-US" altLang="en-US" i="1" dirty="0"/>
              <a:t>A</a:t>
            </a:r>
            <a:r>
              <a:rPr kumimoji="0" lang="en-US" altLang="en-US" baseline="-25000" dirty="0"/>
              <a:t>m</a:t>
            </a:r>
            <a:r>
              <a:rPr kumimoji="0" lang="en-US" altLang="en-US" dirty="0"/>
              <a:t>)</a:t>
            </a:r>
          </a:p>
          <a:p>
            <a:pPr lvl="1"/>
            <a:r>
              <a:rPr kumimoji="0" lang="en-US" altLang="en-US" dirty="0"/>
              <a:t>The unique specification states that the attributes </a:t>
            </a:r>
            <a:r>
              <a:rPr kumimoji="0" lang="en-US" altLang="en-US" i="1" dirty="0"/>
              <a:t>A</a:t>
            </a:r>
            <a:r>
              <a:rPr kumimoji="0" lang="en-US" altLang="en-US" baseline="-25000" dirty="0"/>
              <a:t>1</a:t>
            </a:r>
            <a:r>
              <a:rPr kumimoji="0" lang="en-US" altLang="en-US" dirty="0"/>
              <a:t>, </a:t>
            </a:r>
            <a:r>
              <a:rPr kumimoji="0" lang="en-US" altLang="en-US" i="1" dirty="0"/>
              <a:t>A</a:t>
            </a:r>
            <a:r>
              <a:rPr kumimoji="0" lang="en-US" altLang="en-US" baseline="-25000" dirty="0"/>
              <a:t>2</a:t>
            </a:r>
            <a:r>
              <a:rPr kumimoji="0" lang="en-US" altLang="en-US" dirty="0"/>
              <a:t>, …, </a:t>
            </a:r>
            <a:r>
              <a:rPr kumimoji="0" lang="en-US" altLang="en-US" i="1" dirty="0"/>
              <a:t>A</a:t>
            </a:r>
            <a:r>
              <a:rPr kumimoji="0" lang="en-US" altLang="en-US" baseline="-25000" dirty="0"/>
              <a:t>m </a:t>
            </a:r>
            <a:r>
              <a:rPr kumimoji="0" lang="en-US" altLang="en-US" dirty="0"/>
              <a:t> form a candidate key.</a:t>
            </a:r>
          </a:p>
          <a:p>
            <a:pPr lvl="1"/>
            <a:r>
              <a:rPr kumimoji="0" lang="en-US" altLang="en-US" dirty="0"/>
              <a:t>Candidate keys are permitted to be null (in contrast to primary keys).</a:t>
            </a:r>
          </a:p>
          <a:p>
            <a:endParaRPr kumimoji="0" lang="en-US" altLang="en-US" dirty="0"/>
          </a:p>
          <a:p>
            <a:endParaRPr lang="en-US" altLang="en-US" b="1" dirty="0"/>
          </a:p>
          <a:p>
            <a:pPr>
              <a:buFont typeface="Monotype Sorts" charset="2"/>
              <a:buNone/>
            </a:pPr>
            <a:endParaRPr lang="en-US" altLang="en-US" dirty="0"/>
          </a:p>
        </p:txBody>
      </p:sp>
      <p:sp>
        <p:nvSpPr>
          <p:cNvPr id="60420" name="Rectangle 4"/>
          <p:cNvSpPr>
            <a:spLocks noChangeArrowheads="1"/>
          </p:cNvSpPr>
          <p:nvPr/>
        </p:nvSpPr>
        <p:spPr bwMode="auto">
          <a:xfrm>
            <a:off x="1746647" y="3921919"/>
            <a:ext cx="5100638"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CC3300"/>
              </a:buClr>
              <a:buSzTx/>
              <a:buFontTx/>
              <a:buNone/>
              <a:tabLst/>
              <a:defRPr/>
            </a:pPr>
            <a:endParaRPr kumimoji="1" lang="en-US" altLang="en-US" sz="150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938635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7493E4-51AF-7441-9AEC-B24D178819AA}"/>
              </a:ext>
            </a:extLst>
          </p:cNvPr>
          <p:cNvSpPr>
            <a:spLocks noGrp="1"/>
          </p:cNvSpPr>
          <p:nvPr>
            <p:ph idx="1"/>
          </p:nvPr>
        </p:nvSpPr>
        <p:spPr/>
        <p:txBody>
          <a:bodyPr/>
          <a:lstStyle/>
          <a:p>
            <a:r>
              <a:rPr lang="en-US" sz="1600" dirty="0"/>
              <a:t>‘Metadata is "data that provides information about other data". In other words, it is "data about data". Many distinct types of metadata exist, including descriptive metadata, structural metadata, administrative metadata, reference metadata and statistical metadata.’</a:t>
            </a:r>
            <a:br>
              <a:rPr lang="en-US" sz="1600" dirty="0"/>
            </a:br>
            <a:r>
              <a:rPr lang="en-US" sz="1600" dirty="0"/>
              <a:t>(</a:t>
            </a:r>
            <a:r>
              <a:rPr lang="en-US" sz="1600" dirty="0">
                <a:hlinkClick r:id="rId2"/>
              </a:rPr>
              <a:t>https://en.wikipedia.org/wiki/Metadata</a:t>
            </a:r>
            <a:r>
              <a:rPr lang="en-US" sz="1600" dirty="0"/>
              <a:t>)</a:t>
            </a:r>
            <a:br>
              <a:rPr lang="en-US" sz="1600" dirty="0"/>
            </a:br>
            <a:endParaRPr lang="en-US" sz="1600" dirty="0"/>
          </a:p>
          <a:p>
            <a:r>
              <a:rPr lang="en-US" sz="1600" dirty="0"/>
              <a:t>“The database catalog of a database instance consists of metadata in which definitions of database objects such as base tables, views (virtual tables), synonyms, value ranges, indexes, users, and user groups are stored. ... ...</a:t>
            </a:r>
            <a:br>
              <a:rPr lang="en-US" sz="1600" dirty="0"/>
            </a:br>
            <a:br>
              <a:rPr lang="en-US" sz="1600" dirty="0"/>
            </a:br>
            <a:r>
              <a:rPr lang="en-US" sz="1600" dirty="0"/>
              <a:t>The SQL standard specifies a uniform means to access the catalog, called the INFORMATION_SCHEMA, but not all databases follow this ...”</a:t>
            </a:r>
            <a:br>
              <a:rPr lang="en-US" sz="1600" dirty="0"/>
            </a:br>
            <a:r>
              <a:rPr lang="en-US" sz="1600" dirty="0"/>
              <a:t>(</a:t>
            </a:r>
            <a:r>
              <a:rPr lang="en-US" sz="1600" dirty="0">
                <a:hlinkClick r:id="rId3"/>
              </a:rPr>
              <a:t>https://en.wikipedia.org/wiki/Database_catalog</a:t>
            </a:r>
            <a:r>
              <a:rPr lang="en-US" sz="1600" dirty="0"/>
              <a:t>)</a:t>
            </a:r>
            <a:br>
              <a:rPr lang="en-US" sz="1600" dirty="0"/>
            </a:br>
            <a:endParaRPr lang="en-US" sz="1600" dirty="0"/>
          </a:p>
          <a:p>
            <a:r>
              <a:rPr lang="en-US" sz="1600" dirty="0"/>
              <a:t>Codd’s Rule 4: Dynamic online catalog based on the relational model:</a:t>
            </a:r>
          </a:p>
          <a:p>
            <a:pPr lvl="1"/>
            <a:r>
              <a:rPr lang="en-US" sz="1400" dirty="0"/>
              <a:t>The data base description is represented at the logical level in the same way as ordinary data, so that authorized users can apply the same relational language to its interrogation as they apply to the regular data.</a:t>
            </a:r>
          </a:p>
          <a:p>
            <a:endParaRPr lang="en-US" sz="1600" dirty="0"/>
          </a:p>
        </p:txBody>
      </p:sp>
      <p:sp>
        <p:nvSpPr>
          <p:cNvPr id="3" name="Title 2">
            <a:extLst>
              <a:ext uri="{FF2B5EF4-FFF2-40B4-BE49-F238E27FC236}">
                <a16:creationId xmlns:a16="http://schemas.microsoft.com/office/drawing/2014/main" id="{F0826BBE-8ED0-4045-9637-53215A2172AD}"/>
              </a:ext>
            </a:extLst>
          </p:cNvPr>
          <p:cNvSpPr>
            <a:spLocks noGrp="1"/>
          </p:cNvSpPr>
          <p:nvPr>
            <p:ph type="title"/>
          </p:nvPr>
        </p:nvSpPr>
        <p:spPr/>
        <p:txBody>
          <a:bodyPr/>
          <a:lstStyle/>
          <a:p>
            <a:r>
              <a:rPr lang="en-US" dirty="0"/>
              <a:t>Metadata and Catalog</a:t>
            </a:r>
          </a:p>
        </p:txBody>
      </p:sp>
    </p:spTree>
    <p:extLst>
      <p:ext uri="{BB962C8B-B14F-4D97-AF65-F5344CB8AC3E}">
        <p14:creationId xmlns:p14="http://schemas.microsoft.com/office/powerpoint/2010/main" val="171961474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50" name="Rectangle 2"/>
          <p:cNvSpPr>
            <a:spLocks noGrp="1" noChangeArrowheads="1"/>
          </p:cNvSpPr>
          <p:nvPr>
            <p:ph type="title"/>
          </p:nvPr>
        </p:nvSpPr>
        <p:spPr>
          <a:xfrm>
            <a:off x="1696641" y="106408"/>
            <a:ext cx="6057900" cy="457200"/>
          </a:xfrm>
        </p:spPr>
        <p:txBody>
          <a:bodyPr/>
          <a:lstStyle/>
          <a:p>
            <a:pPr>
              <a:defRPr/>
            </a:pPr>
            <a:r>
              <a:rPr lang="en-US" dirty="0">
                <a:ea typeface="+mj-ea"/>
              </a:rPr>
              <a:t>The check clause</a:t>
            </a:r>
          </a:p>
        </p:txBody>
      </p:sp>
      <p:sp>
        <p:nvSpPr>
          <p:cNvPr id="62467" name="Rectangle 3"/>
          <p:cNvSpPr>
            <a:spLocks noGrp="1" noChangeArrowheads="1"/>
          </p:cNvSpPr>
          <p:nvPr>
            <p:ph type="body" idx="1"/>
          </p:nvPr>
        </p:nvSpPr>
        <p:spPr>
          <a:xfrm>
            <a:off x="1696642" y="814768"/>
            <a:ext cx="5700712" cy="3519488"/>
          </a:xfrm>
        </p:spPr>
        <p:txBody>
          <a:bodyPr/>
          <a:lstStyle/>
          <a:p>
            <a:r>
              <a:rPr lang="en-US" altLang="en-US" dirty="0"/>
              <a:t>The  </a:t>
            </a:r>
            <a:r>
              <a:rPr lang="en-US" altLang="en-US" b="1" dirty="0"/>
              <a:t>check </a:t>
            </a:r>
            <a:r>
              <a:rPr lang="en-US" altLang="en-US" dirty="0"/>
              <a:t>(P) clause specifies a predicate P that must be satisfied by every tuple in a relation.</a:t>
            </a:r>
          </a:p>
          <a:p>
            <a:r>
              <a:rPr lang="en-US" altLang="en-US" dirty="0"/>
              <a:t>Example:  ensure that semester is one of fall, winter, spring or summer</a:t>
            </a:r>
          </a:p>
          <a:p>
            <a:pPr>
              <a:spcBef>
                <a:spcPts val="0"/>
              </a:spcBef>
              <a:buNone/>
            </a:pPr>
            <a:r>
              <a:rPr lang="en-US" altLang="en-US" b="1" dirty="0"/>
              <a:t>     </a:t>
            </a:r>
          </a:p>
          <a:p>
            <a:pPr>
              <a:spcBef>
                <a:spcPts val="0"/>
              </a:spcBef>
              <a:buNone/>
            </a:pPr>
            <a:r>
              <a:rPr lang="en-US" altLang="en-US" b="1" dirty="0"/>
              <a:t>              create table </a:t>
            </a:r>
            <a:r>
              <a:rPr lang="en-US" altLang="en-US" i="1" dirty="0"/>
              <a:t>section </a:t>
            </a:r>
          </a:p>
          <a:p>
            <a:pPr>
              <a:spcBef>
                <a:spcPts val="0"/>
              </a:spcBef>
              <a:buNone/>
            </a:pPr>
            <a:r>
              <a:rPr lang="en-US" altLang="en-US" i="1" dirty="0"/>
              <a:t>                   </a:t>
            </a:r>
            <a:r>
              <a:rPr lang="en-US" altLang="en-US" dirty="0"/>
              <a:t>(</a:t>
            </a:r>
            <a:r>
              <a:rPr lang="en-US" altLang="en-US" i="1" dirty="0" err="1"/>
              <a:t>course_id</a:t>
            </a:r>
            <a:r>
              <a:rPr lang="en-US" altLang="en-US" i="1" dirty="0"/>
              <a:t> </a:t>
            </a:r>
            <a:r>
              <a:rPr lang="en-US" altLang="en-US" b="1" dirty="0"/>
              <a:t>varchar </a:t>
            </a:r>
            <a:r>
              <a:rPr lang="en-US" altLang="en-US" dirty="0"/>
              <a:t>(8),</a:t>
            </a:r>
          </a:p>
          <a:p>
            <a:pPr>
              <a:spcBef>
                <a:spcPts val="0"/>
              </a:spcBef>
              <a:buNone/>
            </a:pPr>
            <a:r>
              <a:rPr lang="en-US" altLang="en-US" i="1" dirty="0"/>
              <a:t>                    </a:t>
            </a:r>
            <a:r>
              <a:rPr lang="en-US" altLang="en-US" i="1" dirty="0" err="1"/>
              <a:t>sec_id</a:t>
            </a:r>
            <a:r>
              <a:rPr lang="en-US" altLang="en-US" i="1" dirty="0"/>
              <a:t> </a:t>
            </a:r>
            <a:r>
              <a:rPr lang="en-US" altLang="en-US" b="1" dirty="0"/>
              <a:t>varchar </a:t>
            </a:r>
            <a:r>
              <a:rPr lang="en-US" altLang="en-US" dirty="0"/>
              <a:t>(8),</a:t>
            </a:r>
          </a:p>
          <a:p>
            <a:pPr>
              <a:spcBef>
                <a:spcPts val="0"/>
              </a:spcBef>
              <a:buNone/>
            </a:pPr>
            <a:r>
              <a:rPr lang="en-US" altLang="en-US" i="1" dirty="0"/>
              <a:t>                    semester </a:t>
            </a:r>
            <a:r>
              <a:rPr lang="en-US" altLang="en-US" b="1" dirty="0"/>
              <a:t>varchar </a:t>
            </a:r>
            <a:r>
              <a:rPr lang="en-US" altLang="en-US" dirty="0"/>
              <a:t>(6),</a:t>
            </a:r>
          </a:p>
          <a:p>
            <a:pPr>
              <a:spcBef>
                <a:spcPts val="0"/>
              </a:spcBef>
              <a:buNone/>
            </a:pPr>
            <a:r>
              <a:rPr lang="en-US" altLang="en-US" i="1" dirty="0"/>
              <a:t>                    year </a:t>
            </a:r>
            <a:r>
              <a:rPr lang="en-US" altLang="en-US" b="1" dirty="0"/>
              <a:t>numeric </a:t>
            </a:r>
            <a:r>
              <a:rPr lang="en-US" altLang="en-US" dirty="0"/>
              <a:t>(4,0),</a:t>
            </a:r>
          </a:p>
          <a:p>
            <a:pPr>
              <a:spcBef>
                <a:spcPts val="0"/>
              </a:spcBef>
              <a:buNone/>
            </a:pPr>
            <a:r>
              <a:rPr lang="en-US" altLang="en-US" i="1" dirty="0"/>
              <a:t>                    building </a:t>
            </a:r>
            <a:r>
              <a:rPr lang="en-US" altLang="en-US" b="1" dirty="0"/>
              <a:t>varchar </a:t>
            </a:r>
            <a:r>
              <a:rPr lang="en-US" altLang="en-US" dirty="0"/>
              <a:t>(15),</a:t>
            </a:r>
          </a:p>
          <a:p>
            <a:pPr>
              <a:spcBef>
                <a:spcPts val="0"/>
              </a:spcBef>
              <a:buNone/>
            </a:pPr>
            <a:r>
              <a:rPr lang="en-US" altLang="en-US" i="1" dirty="0"/>
              <a:t>                    </a:t>
            </a:r>
            <a:r>
              <a:rPr lang="en-US" altLang="en-US" i="1" dirty="0" err="1"/>
              <a:t>room_number</a:t>
            </a:r>
            <a:r>
              <a:rPr lang="en-US" altLang="en-US" i="1" dirty="0"/>
              <a:t> </a:t>
            </a:r>
            <a:r>
              <a:rPr lang="en-US" altLang="en-US" b="1" dirty="0"/>
              <a:t>varchar </a:t>
            </a:r>
            <a:r>
              <a:rPr lang="en-US" altLang="en-US" dirty="0"/>
              <a:t>(7),</a:t>
            </a:r>
          </a:p>
          <a:p>
            <a:pPr>
              <a:spcBef>
                <a:spcPts val="0"/>
              </a:spcBef>
              <a:buNone/>
            </a:pPr>
            <a:r>
              <a:rPr lang="en-US" altLang="en-US" i="1" dirty="0"/>
              <a:t>                    time slot id </a:t>
            </a:r>
            <a:r>
              <a:rPr lang="en-US" altLang="en-US" b="1" dirty="0"/>
              <a:t>varchar </a:t>
            </a:r>
            <a:r>
              <a:rPr lang="en-US" altLang="en-US" dirty="0"/>
              <a:t>(4), </a:t>
            </a:r>
          </a:p>
          <a:p>
            <a:pPr>
              <a:spcBef>
                <a:spcPts val="0"/>
              </a:spcBef>
              <a:buNone/>
            </a:pPr>
            <a:r>
              <a:rPr lang="en-US" altLang="en-US" b="1" dirty="0"/>
              <a:t>                    primary key </a:t>
            </a:r>
            <a:r>
              <a:rPr lang="en-US" altLang="en-US" dirty="0"/>
              <a:t>(</a:t>
            </a:r>
            <a:r>
              <a:rPr lang="en-US" altLang="en-US" i="1" dirty="0" err="1"/>
              <a:t>course_id</a:t>
            </a:r>
            <a:r>
              <a:rPr lang="en-US" altLang="en-US" dirty="0"/>
              <a:t>, </a:t>
            </a:r>
            <a:r>
              <a:rPr lang="en-US" altLang="en-US" i="1" dirty="0" err="1"/>
              <a:t>sec_id</a:t>
            </a:r>
            <a:r>
              <a:rPr lang="en-US" altLang="en-US" dirty="0"/>
              <a:t>, </a:t>
            </a:r>
            <a:r>
              <a:rPr lang="en-US" altLang="en-US" i="1" dirty="0"/>
              <a:t>semester</a:t>
            </a:r>
            <a:r>
              <a:rPr lang="en-US" altLang="en-US" dirty="0"/>
              <a:t>, </a:t>
            </a:r>
            <a:r>
              <a:rPr lang="en-US" altLang="en-US" i="1" dirty="0"/>
              <a:t>year</a:t>
            </a:r>
            <a:r>
              <a:rPr lang="en-US" altLang="en-US" dirty="0"/>
              <a:t>),</a:t>
            </a:r>
          </a:p>
          <a:p>
            <a:pPr>
              <a:spcBef>
                <a:spcPts val="0"/>
              </a:spcBef>
              <a:buNone/>
            </a:pPr>
            <a:r>
              <a:rPr lang="en-US" altLang="en-US" b="1" dirty="0"/>
              <a:t>                    </a:t>
            </a:r>
            <a:r>
              <a:rPr lang="en-US" altLang="en-US" b="1" dirty="0">
                <a:solidFill>
                  <a:srgbClr val="002060"/>
                </a:solidFill>
              </a:rPr>
              <a:t>check</a:t>
            </a:r>
            <a:r>
              <a:rPr lang="en-US" altLang="en-US" b="1" dirty="0"/>
              <a:t> </a:t>
            </a:r>
            <a:r>
              <a:rPr lang="en-US" altLang="en-US" dirty="0"/>
              <a:t>(</a:t>
            </a:r>
            <a:r>
              <a:rPr lang="en-US" altLang="en-US" i="1" dirty="0"/>
              <a:t>semester </a:t>
            </a:r>
            <a:r>
              <a:rPr lang="en-US" altLang="en-US" b="1" dirty="0"/>
              <a:t>in </a:t>
            </a:r>
            <a:r>
              <a:rPr lang="en-US" altLang="en-US" dirty="0"/>
              <a:t>('Fall', 'Winter', 'Spring', 'Summer')))</a:t>
            </a:r>
          </a:p>
        </p:txBody>
      </p:sp>
      <p:sp>
        <p:nvSpPr>
          <p:cNvPr id="62469" name="Rectangle 5"/>
          <p:cNvSpPr>
            <a:spLocks noChangeArrowheads="1"/>
          </p:cNvSpPr>
          <p:nvPr/>
        </p:nvSpPr>
        <p:spPr bwMode="auto">
          <a:xfrm>
            <a:off x="1746647" y="3921919"/>
            <a:ext cx="5100638"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CC3300"/>
              </a:buClr>
              <a:buSzTx/>
              <a:buFontTx/>
              <a:buNone/>
              <a:tabLst/>
              <a:defRPr/>
            </a:pPr>
            <a:endParaRPr kumimoji="1" lang="en-US" altLang="en-US" sz="150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79301462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Rectangle 2"/>
          <p:cNvSpPr>
            <a:spLocks noGrp="1" noChangeArrowheads="1"/>
          </p:cNvSpPr>
          <p:nvPr>
            <p:ph type="title"/>
          </p:nvPr>
        </p:nvSpPr>
        <p:spPr/>
        <p:txBody>
          <a:bodyPr/>
          <a:lstStyle/>
          <a:p>
            <a:pPr>
              <a:defRPr/>
            </a:pPr>
            <a:r>
              <a:rPr lang="en-US" dirty="0">
                <a:ea typeface="+mj-ea"/>
              </a:rPr>
              <a:t>Referential Integrity</a:t>
            </a:r>
          </a:p>
        </p:txBody>
      </p:sp>
      <p:sp>
        <p:nvSpPr>
          <p:cNvPr id="64515" name="Rectangle 3"/>
          <p:cNvSpPr>
            <a:spLocks noGrp="1" noChangeArrowheads="1"/>
          </p:cNvSpPr>
          <p:nvPr>
            <p:ph type="body" idx="1"/>
          </p:nvPr>
        </p:nvSpPr>
        <p:spPr>
          <a:xfrm>
            <a:off x="1719262" y="851299"/>
            <a:ext cx="5642546" cy="3707606"/>
          </a:xfrm>
        </p:spPr>
        <p:txBody>
          <a:bodyPr/>
          <a:lstStyle/>
          <a:p>
            <a:r>
              <a:rPr lang="en-US" altLang="en-US" dirty="0"/>
              <a:t>Ensures that a value that appears in one relation for a given set of attributes also appears for a certain set of attributes in another relation.</a:t>
            </a:r>
          </a:p>
          <a:p>
            <a:pPr lvl="1"/>
            <a:r>
              <a:rPr lang="en-US" altLang="en-US" dirty="0"/>
              <a:t>Example:  If “Biology” is a department name appearing in one of the tuples in the </a:t>
            </a:r>
            <a:r>
              <a:rPr lang="en-US" altLang="en-US" i="1" dirty="0"/>
              <a:t>instructor</a:t>
            </a:r>
            <a:r>
              <a:rPr lang="en-US" altLang="en-US" dirty="0"/>
              <a:t> relation, then there exists a tuple in the </a:t>
            </a:r>
            <a:r>
              <a:rPr lang="en-US" altLang="en-US" i="1" dirty="0"/>
              <a:t>department</a:t>
            </a:r>
            <a:r>
              <a:rPr lang="en-US" altLang="en-US" dirty="0"/>
              <a:t> relation for “Biology”.</a:t>
            </a:r>
          </a:p>
          <a:p>
            <a:r>
              <a:rPr lang="en-US" altLang="en-US" dirty="0"/>
              <a:t>Let A be a set of attributes.  Let R and S be two relations that contain attributes A and where A is the primary key of S. A is said to be a  </a:t>
            </a:r>
            <a:r>
              <a:rPr lang="en-US" altLang="en-US" b="1" dirty="0">
                <a:solidFill>
                  <a:srgbClr val="002060"/>
                </a:solidFill>
              </a:rPr>
              <a:t>foreign key</a:t>
            </a:r>
            <a:r>
              <a:rPr lang="en-US" altLang="en-US" dirty="0">
                <a:solidFill>
                  <a:srgbClr val="002060"/>
                </a:solidFill>
              </a:rPr>
              <a:t> </a:t>
            </a:r>
            <a:r>
              <a:rPr lang="en-US" altLang="en-US" dirty="0"/>
              <a:t>of R if for any values of A appearing in R these values also appear in S.</a:t>
            </a:r>
          </a:p>
        </p:txBody>
      </p:sp>
    </p:spTree>
    <p:extLst>
      <p:ext uri="{BB962C8B-B14F-4D97-AF65-F5344CB8AC3E}">
        <p14:creationId xmlns:p14="http://schemas.microsoft.com/office/powerpoint/2010/main" val="148226573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Rectangle 2"/>
          <p:cNvSpPr>
            <a:spLocks noGrp="1" noChangeArrowheads="1"/>
          </p:cNvSpPr>
          <p:nvPr>
            <p:ph type="title"/>
          </p:nvPr>
        </p:nvSpPr>
        <p:spPr/>
        <p:txBody>
          <a:bodyPr/>
          <a:lstStyle/>
          <a:p>
            <a:pPr>
              <a:defRPr/>
            </a:pPr>
            <a:r>
              <a:rPr lang="en-US" dirty="0">
                <a:ea typeface="+mj-ea"/>
              </a:rPr>
              <a:t>Referential Integrity (Cont.)</a:t>
            </a:r>
          </a:p>
        </p:txBody>
      </p:sp>
      <p:sp>
        <p:nvSpPr>
          <p:cNvPr id="64515" name="Rectangle 3"/>
          <p:cNvSpPr>
            <a:spLocks noGrp="1" noChangeArrowheads="1"/>
          </p:cNvSpPr>
          <p:nvPr>
            <p:ph type="body" idx="1"/>
          </p:nvPr>
        </p:nvSpPr>
        <p:spPr>
          <a:xfrm>
            <a:off x="1719263" y="851298"/>
            <a:ext cx="5595938" cy="2733151"/>
          </a:xfrm>
        </p:spPr>
        <p:txBody>
          <a:bodyPr/>
          <a:lstStyle/>
          <a:p>
            <a:r>
              <a:rPr lang="en-US" altLang="en-US" dirty="0"/>
              <a:t>Foreign </a:t>
            </a:r>
            <a:r>
              <a:rPr lang="en-US" altLang="en-US" i="1" dirty="0"/>
              <a:t>keys can be </a:t>
            </a:r>
            <a:r>
              <a:rPr lang="en-US" altLang="en-US" dirty="0"/>
              <a:t>specified as part of the SQL </a:t>
            </a:r>
            <a:r>
              <a:rPr lang="en-US" altLang="en-US" b="1" dirty="0"/>
              <a:t>create</a:t>
            </a:r>
            <a:r>
              <a:rPr lang="en-US" altLang="en-US" dirty="0"/>
              <a:t> </a:t>
            </a:r>
            <a:r>
              <a:rPr lang="en-US" altLang="en-US" b="1" dirty="0"/>
              <a:t>table </a:t>
            </a:r>
            <a:r>
              <a:rPr lang="en-US" altLang="en-US" dirty="0"/>
              <a:t> statement </a:t>
            </a:r>
          </a:p>
          <a:p>
            <a:pPr>
              <a:buNone/>
            </a:pPr>
            <a:r>
              <a:rPr lang="en-US" altLang="en-US" b="1" dirty="0"/>
              <a:t>         foreign key </a:t>
            </a:r>
            <a:r>
              <a:rPr lang="en-US" altLang="en-US" dirty="0"/>
              <a:t>(</a:t>
            </a:r>
            <a:r>
              <a:rPr lang="en-US" altLang="en-US" i="1" dirty="0"/>
              <a:t>dept_name</a:t>
            </a:r>
            <a:r>
              <a:rPr lang="en-US" altLang="en-US" dirty="0"/>
              <a:t>) </a:t>
            </a:r>
            <a:r>
              <a:rPr lang="en-US" altLang="en-US" b="1" dirty="0"/>
              <a:t>references </a:t>
            </a:r>
            <a:r>
              <a:rPr lang="en-US" altLang="en-US" i="1" dirty="0"/>
              <a:t>department</a:t>
            </a:r>
          </a:p>
          <a:p>
            <a:r>
              <a:rPr lang="en-US" altLang="en-US" dirty="0"/>
              <a:t>By default, a foreign key references the primary-key attributes of the referenced table.</a:t>
            </a:r>
          </a:p>
          <a:p>
            <a:r>
              <a:rPr lang="en-US" altLang="en-US" dirty="0"/>
              <a:t>SQL allows  a list of attributes of the referenced relation to be specified explicitly.</a:t>
            </a:r>
          </a:p>
          <a:p>
            <a:pPr>
              <a:buNone/>
            </a:pPr>
            <a:r>
              <a:rPr lang="en-US" altLang="en-US" b="1" dirty="0"/>
              <a:t>       foreign key </a:t>
            </a:r>
            <a:r>
              <a:rPr lang="en-US" altLang="en-US" dirty="0"/>
              <a:t>(</a:t>
            </a:r>
            <a:r>
              <a:rPr lang="en-US" altLang="en-US" i="1" dirty="0"/>
              <a:t>dept_name</a:t>
            </a:r>
            <a:r>
              <a:rPr lang="en-US" altLang="en-US" dirty="0"/>
              <a:t>) </a:t>
            </a:r>
            <a:r>
              <a:rPr lang="en-US" altLang="en-US" b="1" dirty="0"/>
              <a:t>references </a:t>
            </a:r>
            <a:r>
              <a:rPr lang="en-US" altLang="en-US" i="1" dirty="0"/>
              <a:t>department </a:t>
            </a:r>
            <a:r>
              <a:rPr lang="en-US" altLang="en-US" dirty="0"/>
              <a:t>(</a:t>
            </a:r>
            <a:r>
              <a:rPr lang="en-US" altLang="en-US" i="1" dirty="0"/>
              <a:t>dept_name</a:t>
            </a:r>
            <a:r>
              <a:rPr lang="en-US" altLang="en-US" dirty="0"/>
              <a:t>)</a:t>
            </a:r>
          </a:p>
        </p:txBody>
      </p:sp>
    </p:spTree>
    <p:extLst>
      <p:ext uri="{BB962C8B-B14F-4D97-AF65-F5344CB8AC3E}">
        <p14:creationId xmlns:p14="http://schemas.microsoft.com/office/powerpoint/2010/main" val="398966138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90" name="Rectangle 2"/>
          <p:cNvSpPr>
            <a:spLocks noGrp="1" noChangeArrowheads="1"/>
          </p:cNvSpPr>
          <p:nvPr>
            <p:ph type="title"/>
          </p:nvPr>
        </p:nvSpPr>
        <p:spPr>
          <a:xfrm>
            <a:off x="1743076" y="171450"/>
            <a:ext cx="6404372" cy="320279"/>
          </a:xfrm>
        </p:spPr>
        <p:txBody>
          <a:bodyPr/>
          <a:lstStyle/>
          <a:p>
            <a:pPr>
              <a:defRPr/>
            </a:pPr>
            <a:r>
              <a:rPr lang="en-US" dirty="0">
                <a:ea typeface="+mj-ea"/>
              </a:rPr>
              <a:t>Cascading Actions in Referential Integrity</a:t>
            </a:r>
          </a:p>
        </p:txBody>
      </p:sp>
      <p:sp>
        <p:nvSpPr>
          <p:cNvPr id="66563" name="Rectangle 3"/>
          <p:cNvSpPr>
            <a:spLocks noGrp="1" noChangeArrowheads="1"/>
          </p:cNvSpPr>
          <p:nvPr>
            <p:ph type="body" idx="1"/>
          </p:nvPr>
        </p:nvSpPr>
        <p:spPr>
          <a:xfrm>
            <a:off x="1722271" y="842460"/>
            <a:ext cx="5854823" cy="3335551"/>
          </a:xfrm>
        </p:spPr>
        <p:txBody>
          <a:bodyPr/>
          <a:lstStyle/>
          <a:p>
            <a:pPr>
              <a:tabLst>
                <a:tab pos="1629966" algn="l"/>
              </a:tabLst>
            </a:pPr>
            <a:r>
              <a:rPr lang="en-US" altLang="en-US" dirty="0"/>
              <a:t>When a referential-integrity constraint is violated, the normal procedure is to reject the action that caused the violation.</a:t>
            </a:r>
          </a:p>
          <a:p>
            <a:pPr>
              <a:tabLst>
                <a:tab pos="1629966" algn="l"/>
              </a:tabLst>
            </a:pPr>
            <a:r>
              <a:rPr lang="en-US" altLang="en-US" dirty="0"/>
              <a:t>An alternative, in case of delete or update is to cascade</a:t>
            </a:r>
          </a:p>
          <a:p>
            <a:pPr>
              <a:buNone/>
              <a:tabLst>
                <a:tab pos="1629966" algn="l"/>
              </a:tabLst>
            </a:pPr>
            <a:r>
              <a:rPr lang="en-US" altLang="en-US" b="1" dirty="0"/>
              <a:t>            create table </a:t>
            </a:r>
            <a:r>
              <a:rPr lang="en-US" altLang="en-US" i="1" dirty="0"/>
              <a:t>course </a:t>
            </a:r>
            <a:r>
              <a:rPr lang="en-US" altLang="en-US" dirty="0"/>
              <a:t>(</a:t>
            </a:r>
            <a:br>
              <a:rPr lang="en-US" altLang="en-US" dirty="0"/>
            </a:br>
            <a:r>
              <a:rPr lang="en-US" altLang="en-US" dirty="0"/>
              <a:t>             (…</a:t>
            </a:r>
            <a:br>
              <a:rPr lang="en-US" altLang="en-US" dirty="0"/>
            </a:br>
            <a:r>
              <a:rPr lang="en-US" altLang="en-US"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b="1" dirty="0"/>
              <a:t>foreign key </a:t>
            </a:r>
            <a:r>
              <a:rPr lang="en-US" altLang="en-US" dirty="0"/>
              <a:t>(</a:t>
            </a:r>
            <a:r>
              <a:rPr lang="en-US" altLang="en-US" i="1" dirty="0"/>
              <a:t>dept_name</a:t>
            </a:r>
            <a:r>
              <a:rPr lang="en-US" altLang="en-US" dirty="0"/>
              <a:t>) </a:t>
            </a:r>
            <a:r>
              <a:rPr lang="en-US" altLang="en-US" b="1" dirty="0"/>
              <a:t>references </a:t>
            </a:r>
            <a:r>
              <a:rPr lang="en-US" altLang="en-US" i="1" dirty="0"/>
              <a:t>department</a:t>
            </a:r>
            <a:br>
              <a:rPr lang="en-US" altLang="en-US" i="1" dirty="0"/>
            </a:br>
            <a:r>
              <a:rPr lang="en-US" altLang="en-US" i="1" dirty="0"/>
              <a:t>                   </a:t>
            </a:r>
            <a:r>
              <a:rPr lang="en-US" altLang="en-US" b="1" dirty="0"/>
              <a:t>on delete cascade</a:t>
            </a:r>
            <a:br>
              <a:rPr lang="en-US" altLang="en-US" b="1" dirty="0"/>
            </a:br>
            <a:r>
              <a:rPr lang="en-US" altLang="en-US" b="1" dirty="0"/>
              <a:t>                   on update cascade</a:t>
            </a:r>
            <a:r>
              <a:rPr lang="en-US" altLang="en-US" dirty="0"/>
              <a:t>,</a:t>
            </a:r>
            <a:br>
              <a:rPr lang="en-US" altLang="en-US" dirty="0"/>
            </a:br>
            <a:r>
              <a:rPr lang="en-US" altLang="en-US" dirty="0"/>
              <a:t>                . . .) </a:t>
            </a:r>
          </a:p>
          <a:p>
            <a:pPr>
              <a:tabLst>
                <a:tab pos="1629966" algn="l"/>
              </a:tabLst>
            </a:pPr>
            <a:r>
              <a:rPr lang="en-US" altLang="en-US" dirty="0"/>
              <a:t>Instead of cascade we can use :  </a:t>
            </a:r>
          </a:p>
          <a:p>
            <a:pPr lvl="1">
              <a:tabLst>
                <a:tab pos="1629966" algn="l"/>
              </a:tabLst>
            </a:pPr>
            <a:r>
              <a:rPr lang="en-US" altLang="en-US" b="1" dirty="0"/>
              <a:t>set null</a:t>
            </a:r>
            <a:r>
              <a:rPr lang="en-US" altLang="en-US" dirty="0"/>
              <a:t>,</a:t>
            </a:r>
          </a:p>
          <a:p>
            <a:pPr lvl="1">
              <a:tabLst>
                <a:tab pos="1629966" algn="l"/>
              </a:tabLst>
            </a:pPr>
            <a:r>
              <a:rPr lang="en-US" altLang="en-US" b="1" dirty="0"/>
              <a:t>set default</a:t>
            </a:r>
            <a:endParaRPr lang="en-US" altLang="en-US" dirty="0"/>
          </a:p>
          <a:p>
            <a:pPr>
              <a:buNone/>
              <a:tabLst>
                <a:tab pos="1629966" algn="l"/>
              </a:tabLst>
            </a:pPr>
            <a:endParaRPr lang="en-US" altLang="en-US" i="1" dirty="0"/>
          </a:p>
        </p:txBody>
      </p:sp>
    </p:spTree>
    <p:extLst>
      <p:ext uri="{BB962C8B-B14F-4D97-AF65-F5344CB8AC3E}">
        <p14:creationId xmlns:p14="http://schemas.microsoft.com/office/powerpoint/2010/main" val="37811254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746" name="Rectangle 2"/>
          <p:cNvSpPr>
            <a:spLocks noGrp="1" noChangeArrowheads="1"/>
          </p:cNvSpPr>
          <p:nvPr>
            <p:ph type="title"/>
          </p:nvPr>
        </p:nvSpPr>
        <p:spPr>
          <a:xfrm>
            <a:off x="1832000" y="111439"/>
            <a:ext cx="6057900" cy="457200"/>
          </a:xfrm>
        </p:spPr>
        <p:txBody>
          <a:bodyPr/>
          <a:lstStyle/>
          <a:p>
            <a:pPr>
              <a:defRPr/>
            </a:pPr>
            <a:r>
              <a:rPr lang="en-US" sz="1950" dirty="0">
                <a:ea typeface="+mj-ea"/>
              </a:rPr>
              <a:t>Integrity Constraint Violation During Transactions</a:t>
            </a:r>
          </a:p>
        </p:txBody>
      </p:sp>
      <p:sp>
        <p:nvSpPr>
          <p:cNvPr id="68611" name="Rectangle 3"/>
          <p:cNvSpPr>
            <a:spLocks noGrp="1" noChangeArrowheads="1"/>
          </p:cNvSpPr>
          <p:nvPr>
            <p:ph type="body" idx="1"/>
          </p:nvPr>
        </p:nvSpPr>
        <p:spPr>
          <a:xfrm>
            <a:off x="1722270" y="847774"/>
            <a:ext cx="5779985" cy="3632787"/>
          </a:xfrm>
        </p:spPr>
        <p:txBody>
          <a:bodyPr/>
          <a:lstStyle/>
          <a:p>
            <a:r>
              <a:rPr lang="en-US" altLang="en-US" dirty="0"/>
              <a:t>Consider:</a:t>
            </a:r>
          </a:p>
          <a:p>
            <a:pPr lvl="1">
              <a:buFont typeface="Monotype Sorts" charset="2"/>
              <a:buNone/>
            </a:pPr>
            <a:r>
              <a:rPr lang="en-US" altLang="en-US" b="1" dirty="0"/>
              <a:t>      create table </a:t>
            </a:r>
            <a:r>
              <a:rPr lang="en-US" altLang="en-US" i="1" dirty="0"/>
              <a:t>person </a:t>
            </a:r>
            <a:r>
              <a:rPr lang="en-US" altLang="en-US" dirty="0"/>
              <a:t>(</a:t>
            </a:r>
            <a:br>
              <a:rPr lang="en-US" altLang="en-US" dirty="0"/>
            </a:br>
            <a:r>
              <a:rPr lang="en-US" altLang="en-US" dirty="0"/>
              <a:t>	     </a:t>
            </a:r>
            <a:r>
              <a:rPr lang="en-US" altLang="en-US" i="1" dirty="0"/>
              <a:t>ID</a:t>
            </a:r>
            <a:r>
              <a:rPr lang="en-US" altLang="en-US" dirty="0"/>
              <a:t>  </a:t>
            </a:r>
            <a:r>
              <a:rPr lang="en-US" altLang="en-US" b="1" dirty="0"/>
              <a:t>char</a:t>
            </a:r>
            <a:r>
              <a:rPr lang="en-US" altLang="en-US" dirty="0"/>
              <a:t>(10),</a:t>
            </a:r>
            <a:br>
              <a:rPr lang="en-US" altLang="en-US" dirty="0"/>
            </a:br>
            <a:r>
              <a:rPr lang="en-US" altLang="en-US" dirty="0"/>
              <a:t>        </a:t>
            </a:r>
            <a:r>
              <a:rPr lang="en-US" altLang="en-US" i="1" dirty="0"/>
              <a:t>name </a:t>
            </a:r>
            <a:r>
              <a:rPr lang="en-US" altLang="en-US" b="1" dirty="0"/>
              <a:t>char</a:t>
            </a:r>
            <a:r>
              <a:rPr lang="en-US" altLang="en-US" dirty="0"/>
              <a:t>(40),</a:t>
            </a:r>
            <a:br>
              <a:rPr lang="en-US" altLang="en-US" dirty="0"/>
            </a:br>
            <a:r>
              <a:rPr lang="en-US" altLang="en-US" dirty="0"/>
              <a:t>        </a:t>
            </a:r>
            <a:r>
              <a:rPr lang="en-US" altLang="en-US" i="1" dirty="0"/>
              <a:t>mother</a:t>
            </a:r>
            <a:r>
              <a:rPr lang="en-US" altLang="en-US" dirty="0"/>
              <a:t> </a:t>
            </a:r>
            <a:r>
              <a:rPr lang="en-US" altLang="en-US" b="1" dirty="0"/>
              <a:t>char</a:t>
            </a:r>
            <a:r>
              <a:rPr lang="en-US" altLang="en-US" dirty="0"/>
              <a:t>(10),</a:t>
            </a:r>
            <a:br>
              <a:rPr lang="en-US" altLang="en-US" dirty="0"/>
            </a:br>
            <a:r>
              <a:rPr lang="en-US" altLang="en-US" dirty="0"/>
              <a:t>        </a:t>
            </a:r>
            <a:r>
              <a:rPr lang="en-US" altLang="en-US" i="1" dirty="0"/>
              <a:t>father </a:t>
            </a:r>
            <a:r>
              <a:rPr lang="en-US" altLang="en-US" b="1" dirty="0"/>
              <a:t> char</a:t>
            </a:r>
            <a:r>
              <a:rPr lang="en-US" altLang="en-US" dirty="0"/>
              <a:t>(10),</a:t>
            </a:r>
            <a:br>
              <a:rPr lang="en-US" altLang="en-US" dirty="0"/>
            </a:br>
            <a:r>
              <a:rPr lang="en-US" altLang="en-US" dirty="0"/>
              <a:t>        </a:t>
            </a:r>
            <a:r>
              <a:rPr lang="en-US" altLang="en-US" b="1" dirty="0"/>
              <a:t>primary key</a:t>
            </a:r>
            <a:r>
              <a:rPr lang="en-US" altLang="en-US" i="1" dirty="0"/>
              <a:t> ID,</a:t>
            </a:r>
            <a:br>
              <a:rPr lang="en-US" altLang="en-US" i="1" dirty="0"/>
            </a:br>
            <a:r>
              <a:rPr lang="en-US" altLang="en-US" i="1" dirty="0"/>
              <a:t>        </a:t>
            </a:r>
            <a:r>
              <a:rPr lang="en-US" altLang="en-US" b="1" dirty="0"/>
              <a:t>foreign key </a:t>
            </a:r>
            <a:r>
              <a:rPr lang="en-US" altLang="en-US" i="1" dirty="0"/>
              <a:t>father</a:t>
            </a:r>
            <a:r>
              <a:rPr lang="en-US" altLang="en-US" b="1" dirty="0"/>
              <a:t> references </a:t>
            </a:r>
            <a:r>
              <a:rPr lang="en-US" altLang="en-US" i="1" dirty="0"/>
              <a:t>person,</a:t>
            </a:r>
            <a:br>
              <a:rPr lang="en-US" altLang="en-US" dirty="0"/>
            </a:br>
            <a:r>
              <a:rPr lang="en-US" altLang="en-US" dirty="0"/>
              <a:t>        </a:t>
            </a:r>
            <a:r>
              <a:rPr lang="en-US" altLang="en-US" b="1" dirty="0"/>
              <a:t>foreign key </a:t>
            </a:r>
            <a:r>
              <a:rPr lang="en-US" altLang="en-US" i="1" dirty="0"/>
              <a:t>mother</a:t>
            </a:r>
            <a:r>
              <a:rPr lang="en-US" altLang="en-US" dirty="0"/>
              <a:t> </a:t>
            </a:r>
            <a:r>
              <a:rPr lang="en-US" altLang="en-US" b="1" dirty="0"/>
              <a:t>references </a:t>
            </a:r>
            <a:r>
              <a:rPr lang="en-US" altLang="en-US" i="1" dirty="0"/>
              <a:t> person</a:t>
            </a:r>
            <a:r>
              <a:rPr lang="en-US" altLang="en-US" dirty="0"/>
              <a:t>)</a:t>
            </a:r>
          </a:p>
          <a:p>
            <a:r>
              <a:rPr lang="en-US" altLang="en-US" dirty="0"/>
              <a:t>How to insert a tuple without causing constraint violation?</a:t>
            </a:r>
          </a:p>
          <a:p>
            <a:pPr lvl="1"/>
            <a:r>
              <a:rPr lang="en-US" altLang="en-US" dirty="0"/>
              <a:t>Insert father and mother of a person before inserting person</a:t>
            </a:r>
          </a:p>
          <a:p>
            <a:pPr lvl="1"/>
            <a:r>
              <a:rPr lang="en-US" altLang="en-US" dirty="0"/>
              <a:t>OR, set father and mother to null initially, update after inserting all persons (not possible if father and mother attributes declared to be </a:t>
            </a:r>
            <a:r>
              <a:rPr lang="en-US" altLang="en-US" b="1" dirty="0"/>
              <a:t>not null</a:t>
            </a:r>
            <a:r>
              <a:rPr lang="en-US" altLang="en-US" dirty="0"/>
              <a:t>) </a:t>
            </a:r>
          </a:p>
          <a:p>
            <a:pPr lvl="1"/>
            <a:r>
              <a:rPr lang="en-US" altLang="en-US" dirty="0"/>
              <a:t>OR defer constraint</a:t>
            </a:r>
            <a:r>
              <a:rPr lang="en-US" altLang="en-US" b="1" dirty="0"/>
              <a:t> </a:t>
            </a:r>
            <a:r>
              <a:rPr lang="en-US" altLang="en-US" dirty="0"/>
              <a:t>checking</a:t>
            </a:r>
          </a:p>
          <a:p>
            <a:pPr lvl="1"/>
            <a:endParaRPr lang="en-US" altLang="en-US" dirty="0"/>
          </a:p>
        </p:txBody>
      </p:sp>
    </p:spTree>
    <p:extLst>
      <p:ext uri="{BB962C8B-B14F-4D97-AF65-F5344CB8AC3E}">
        <p14:creationId xmlns:p14="http://schemas.microsoft.com/office/powerpoint/2010/main" val="41844098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Rectangle 2"/>
          <p:cNvSpPr>
            <a:spLocks noGrp="1" noChangeArrowheads="1"/>
          </p:cNvSpPr>
          <p:nvPr>
            <p:ph type="title"/>
          </p:nvPr>
        </p:nvSpPr>
        <p:spPr/>
        <p:txBody>
          <a:bodyPr/>
          <a:lstStyle/>
          <a:p>
            <a:pPr>
              <a:defRPr/>
            </a:pPr>
            <a:r>
              <a:rPr lang="en-US" dirty="0">
                <a:ea typeface="+mj-ea"/>
              </a:rPr>
              <a:t>Complex Check Conditions</a:t>
            </a:r>
          </a:p>
        </p:txBody>
      </p:sp>
      <p:sp>
        <p:nvSpPr>
          <p:cNvPr id="69635" name="Rectangle 3"/>
          <p:cNvSpPr>
            <a:spLocks noGrp="1" noChangeArrowheads="1"/>
          </p:cNvSpPr>
          <p:nvPr>
            <p:ph type="body" idx="1"/>
          </p:nvPr>
        </p:nvSpPr>
        <p:spPr>
          <a:xfrm>
            <a:off x="1719262" y="820342"/>
            <a:ext cx="5650802" cy="3129867"/>
          </a:xfrm>
        </p:spPr>
        <p:txBody>
          <a:bodyPr/>
          <a:lstStyle/>
          <a:p>
            <a:r>
              <a:rPr lang="en-US" altLang="en-US" dirty="0"/>
              <a:t>The predicate in the check clause can be an arbitrary predicate that can include a subquery.</a:t>
            </a:r>
          </a:p>
          <a:p>
            <a:pPr>
              <a:buNone/>
            </a:pPr>
            <a:r>
              <a:rPr lang="en-US" altLang="en-US" b="1" dirty="0"/>
              <a:t>          check </a:t>
            </a:r>
            <a:r>
              <a:rPr lang="en-US" altLang="en-US" dirty="0"/>
              <a:t>(</a:t>
            </a:r>
            <a:r>
              <a:rPr lang="en-US" altLang="en-US" i="1" dirty="0" err="1"/>
              <a:t>time_slot_id</a:t>
            </a:r>
            <a:r>
              <a:rPr lang="en-US" altLang="en-US" i="1" dirty="0"/>
              <a:t>  </a:t>
            </a:r>
            <a:r>
              <a:rPr lang="en-US" altLang="en-US" b="1" dirty="0"/>
              <a:t>in </a:t>
            </a:r>
            <a:r>
              <a:rPr lang="en-US" altLang="en-US" dirty="0"/>
              <a:t>(</a:t>
            </a:r>
            <a:r>
              <a:rPr lang="en-US" altLang="en-US" b="1" dirty="0"/>
              <a:t>select </a:t>
            </a:r>
            <a:r>
              <a:rPr lang="en-US" altLang="en-US" i="1" dirty="0" err="1"/>
              <a:t>time_slot_id</a:t>
            </a:r>
            <a:r>
              <a:rPr lang="en-US" altLang="en-US" i="1" dirty="0"/>
              <a:t> </a:t>
            </a:r>
            <a:r>
              <a:rPr lang="en-US" altLang="en-US" b="1" dirty="0"/>
              <a:t>from </a:t>
            </a:r>
            <a:r>
              <a:rPr lang="en-US" altLang="en-US" i="1" dirty="0" err="1"/>
              <a:t>time_slot</a:t>
            </a:r>
            <a:r>
              <a:rPr lang="en-US" altLang="en-US" dirty="0"/>
              <a:t>))</a:t>
            </a:r>
          </a:p>
          <a:p>
            <a:pPr>
              <a:buNone/>
            </a:pPr>
            <a:r>
              <a:rPr lang="en-US" altLang="en-US" dirty="0"/>
              <a:t>     The check condition states  that the  </a:t>
            </a:r>
            <a:r>
              <a:rPr lang="en-US" altLang="en-US" dirty="0" err="1"/>
              <a:t>time_slot_id</a:t>
            </a:r>
            <a:r>
              <a:rPr lang="en-US" altLang="en-US" dirty="0"/>
              <a:t> in each tuple in the </a:t>
            </a:r>
            <a:r>
              <a:rPr lang="en-US" altLang="en-US" i="1" dirty="0"/>
              <a:t>section</a:t>
            </a:r>
            <a:r>
              <a:rPr lang="en-US" altLang="en-US" dirty="0"/>
              <a:t>  relation is actually the identifier of a time slot in the </a:t>
            </a:r>
            <a:r>
              <a:rPr lang="en-US" altLang="en-US" i="1" dirty="0" err="1"/>
              <a:t>time_slot</a:t>
            </a:r>
            <a:r>
              <a:rPr lang="en-US" altLang="en-US" dirty="0"/>
              <a:t> relation.</a:t>
            </a:r>
          </a:p>
          <a:p>
            <a:pPr lvl="1"/>
            <a:r>
              <a:rPr lang="en-US" altLang="en-US" dirty="0"/>
              <a:t>The condition has to be checked not only when a tuple is inserted or modified in </a:t>
            </a:r>
            <a:r>
              <a:rPr lang="en-US" altLang="en-US" i="1" dirty="0"/>
              <a:t>section</a:t>
            </a:r>
            <a:r>
              <a:rPr lang="en-US" altLang="en-US" dirty="0"/>
              <a:t> , but also when the relation </a:t>
            </a:r>
            <a:r>
              <a:rPr lang="en-US" altLang="en-US" i="1" dirty="0" err="1"/>
              <a:t>time_slot</a:t>
            </a:r>
            <a:r>
              <a:rPr lang="en-US" altLang="en-US" i="1" dirty="0"/>
              <a:t> </a:t>
            </a:r>
            <a:r>
              <a:rPr lang="en-US" altLang="en-US" dirty="0"/>
              <a:t>changes </a:t>
            </a:r>
          </a:p>
          <a:p>
            <a:pPr>
              <a:buNone/>
            </a:pPr>
            <a:endParaRPr lang="en-US" altLang="en-US" sz="1500" dirty="0"/>
          </a:p>
        </p:txBody>
      </p:sp>
    </p:spTree>
    <p:extLst>
      <p:ext uri="{BB962C8B-B14F-4D97-AF65-F5344CB8AC3E}">
        <p14:creationId xmlns:p14="http://schemas.microsoft.com/office/powerpoint/2010/main" val="310735815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Rectangle 2"/>
          <p:cNvSpPr>
            <a:spLocks noGrp="1" noChangeArrowheads="1"/>
          </p:cNvSpPr>
          <p:nvPr>
            <p:ph type="title"/>
          </p:nvPr>
        </p:nvSpPr>
        <p:spPr/>
        <p:txBody>
          <a:bodyPr/>
          <a:lstStyle/>
          <a:p>
            <a:pPr>
              <a:defRPr/>
            </a:pPr>
            <a:r>
              <a:rPr lang="en-US" dirty="0">
                <a:ea typeface="+mj-ea"/>
              </a:rPr>
              <a:t>Assertions</a:t>
            </a:r>
          </a:p>
        </p:txBody>
      </p:sp>
      <p:sp>
        <p:nvSpPr>
          <p:cNvPr id="69635" name="Rectangle 3"/>
          <p:cNvSpPr>
            <a:spLocks noGrp="1" noChangeArrowheads="1"/>
          </p:cNvSpPr>
          <p:nvPr>
            <p:ph type="body" idx="1"/>
          </p:nvPr>
        </p:nvSpPr>
        <p:spPr>
          <a:xfrm>
            <a:off x="1719263" y="832166"/>
            <a:ext cx="5735760" cy="3218627"/>
          </a:xfrm>
        </p:spPr>
        <p:txBody>
          <a:bodyPr/>
          <a:lstStyle/>
          <a:p>
            <a:r>
              <a:rPr lang="en-US" altLang="en-US" dirty="0"/>
              <a:t>An </a:t>
            </a:r>
            <a:r>
              <a:rPr lang="en-US" altLang="en-US" b="1" dirty="0">
                <a:solidFill>
                  <a:srgbClr val="002060"/>
                </a:solidFill>
              </a:rPr>
              <a:t>assertion</a:t>
            </a:r>
            <a:r>
              <a:rPr lang="en-US" altLang="en-US" dirty="0">
                <a:solidFill>
                  <a:srgbClr val="002060"/>
                </a:solidFill>
              </a:rPr>
              <a:t> </a:t>
            </a:r>
            <a:r>
              <a:rPr lang="en-US" altLang="en-US" dirty="0"/>
              <a:t>is a predicate expressing a condition that we wish the database always to satisfy.</a:t>
            </a:r>
          </a:p>
          <a:p>
            <a:r>
              <a:rPr lang="en-US" altLang="en-US" dirty="0"/>
              <a:t>The following constraints, can be expressed using assertions:</a:t>
            </a:r>
          </a:p>
          <a:p>
            <a:r>
              <a:rPr lang="en-US" altLang="en-US" dirty="0"/>
              <a:t>For each tuple in the </a:t>
            </a:r>
            <a:r>
              <a:rPr lang="en-US" altLang="en-US" i="1" dirty="0"/>
              <a:t>student</a:t>
            </a:r>
            <a:r>
              <a:rPr lang="en-US" altLang="en-US" dirty="0"/>
              <a:t> relation, the value of the attribute </a:t>
            </a:r>
            <a:r>
              <a:rPr lang="en-US" altLang="en-US" i="1" dirty="0"/>
              <a:t>tot_cred</a:t>
            </a:r>
            <a:r>
              <a:rPr lang="en-US" altLang="en-US" dirty="0"/>
              <a:t> must equal the sum of credits of courses that the student has completed successfully.</a:t>
            </a:r>
          </a:p>
          <a:p>
            <a:r>
              <a:rPr lang="en-US" altLang="en-US" dirty="0"/>
              <a:t>An instructor cannot teach in two different classrooms in a semester in the same time slot</a:t>
            </a:r>
          </a:p>
          <a:p>
            <a:r>
              <a:rPr lang="en-US" altLang="en-US" dirty="0"/>
              <a:t>An assertion in SQL takes the form:</a:t>
            </a:r>
          </a:p>
          <a:p>
            <a:pPr>
              <a:buNone/>
            </a:pPr>
            <a:r>
              <a:rPr lang="en-US" altLang="en-US" dirty="0"/>
              <a:t>        </a:t>
            </a:r>
            <a:r>
              <a:rPr lang="en-US" altLang="en-US" b="1" dirty="0"/>
              <a:t>create assertion</a:t>
            </a:r>
            <a:r>
              <a:rPr lang="en-US" altLang="en-US" dirty="0"/>
              <a:t> &lt;assertion-name&gt; </a:t>
            </a:r>
            <a:r>
              <a:rPr lang="en-US" altLang="en-US" b="1" dirty="0"/>
              <a:t>check </a:t>
            </a:r>
            <a:r>
              <a:rPr lang="en-US" altLang="en-US" dirty="0"/>
              <a:t>(&lt;predicate&gt;);</a:t>
            </a:r>
          </a:p>
          <a:p>
            <a:endParaRPr lang="en-US" altLang="en-US" sz="1500" dirty="0"/>
          </a:p>
        </p:txBody>
      </p:sp>
    </p:spTree>
    <p:extLst>
      <p:ext uri="{BB962C8B-B14F-4D97-AF65-F5344CB8AC3E}">
        <p14:creationId xmlns:p14="http://schemas.microsoft.com/office/powerpoint/2010/main" val="19822653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Rectangle 2"/>
          <p:cNvSpPr>
            <a:spLocks noGrp="1" noChangeArrowheads="1"/>
          </p:cNvSpPr>
          <p:nvPr>
            <p:ph type="title"/>
          </p:nvPr>
        </p:nvSpPr>
        <p:spPr>
          <a:xfrm>
            <a:off x="2056210" y="122635"/>
            <a:ext cx="5448300" cy="414338"/>
          </a:xfrm>
        </p:spPr>
        <p:txBody>
          <a:bodyPr/>
          <a:lstStyle/>
          <a:p>
            <a:pPr>
              <a:defRPr/>
            </a:pPr>
            <a:r>
              <a:rPr lang="en-US" dirty="0">
                <a:ea typeface="+mj-ea"/>
              </a:rPr>
              <a:t>Built-in Data Types in SQL </a:t>
            </a:r>
          </a:p>
        </p:txBody>
      </p:sp>
      <p:sp>
        <p:nvSpPr>
          <p:cNvPr id="70659" name="Rectangle 3"/>
          <p:cNvSpPr>
            <a:spLocks noGrp="1" noChangeArrowheads="1"/>
          </p:cNvSpPr>
          <p:nvPr>
            <p:ph type="body" idx="1"/>
          </p:nvPr>
        </p:nvSpPr>
        <p:spPr>
          <a:xfrm>
            <a:off x="1722269" y="826545"/>
            <a:ext cx="5583788" cy="3646884"/>
          </a:xfrm>
        </p:spPr>
        <p:txBody>
          <a:bodyPr/>
          <a:lstStyle/>
          <a:p>
            <a:pPr>
              <a:tabLst>
                <a:tab pos="938213" algn="l"/>
              </a:tabLst>
            </a:pPr>
            <a:r>
              <a:rPr lang="en-US" altLang="en-US" b="1" dirty="0">
                <a:solidFill>
                  <a:srgbClr val="002060"/>
                </a:solidFill>
              </a:rPr>
              <a:t>date:</a:t>
            </a:r>
            <a:r>
              <a:rPr lang="en-US" altLang="en-US" dirty="0"/>
              <a:t>  Dates, containing a (4 digit) year, month and date</a:t>
            </a:r>
          </a:p>
          <a:p>
            <a:pPr lvl="1">
              <a:tabLst>
                <a:tab pos="938213" algn="l"/>
              </a:tabLst>
            </a:pPr>
            <a:r>
              <a:rPr lang="en-US" altLang="en-US" dirty="0"/>
              <a:t>Example:  </a:t>
            </a:r>
            <a:r>
              <a:rPr lang="en-US" altLang="en-US" b="1" dirty="0"/>
              <a:t>date</a:t>
            </a:r>
            <a:r>
              <a:rPr lang="en-US" altLang="en-US" dirty="0"/>
              <a:t> '2005-7-27'</a:t>
            </a:r>
          </a:p>
          <a:p>
            <a:pPr>
              <a:tabLst>
                <a:tab pos="938213" algn="l"/>
              </a:tabLst>
            </a:pPr>
            <a:r>
              <a:rPr lang="en-US" altLang="en-US" b="1" dirty="0">
                <a:solidFill>
                  <a:srgbClr val="002060"/>
                </a:solidFill>
              </a:rPr>
              <a:t>time:</a:t>
            </a:r>
            <a:r>
              <a:rPr lang="en-US" altLang="en-US" b="1" dirty="0"/>
              <a:t> </a:t>
            </a:r>
            <a:r>
              <a:rPr lang="en-US" altLang="en-US" dirty="0"/>
              <a:t> Time of day, in hours, minutes and seconds.</a:t>
            </a:r>
          </a:p>
          <a:p>
            <a:pPr lvl="1">
              <a:tabLst>
                <a:tab pos="938213" algn="l"/>
              </a:tabLst>
            </a:pPr>
            <a:r>
              <a:rPr lang="en-US" altLang="en-US" dirty="0"/>
              <a:t>Example: </a:t>
            </a:r>
            <a:r>
              <a:rPr lang="en-US" altLang="en-US" b="1" dirty="0"/>
              <a:t> time</a:t>
            </a:r>
            <a:r>
              <a:rPr lang="en-US" altLang="en-US" dirty="0"/>
              <a:t> '09:00:30'        </a:t>
            </a:r>
            <a:r>
              <a:rPr lang="en-US" altLang="en-US" b="1" dirty="0"/>
              <a:t> time</a:t>
            </a:r>
            <a:r>
              <a:rPr lang="en-US" altLang="en-US" dirty="0"/>
              <a:t> '09:00:30.75'</a:t>
            </a:r>
          </a:p>
          <a:p>
            <a:pPr>
              <a:tabLst>
                <a:tab pos="938213" algn="l"/>
              </a:tabLst>
            </a:pPr>
            <a:r>
              <a:rPr lang="en-US" altLang="en-US" b="1" dirty="0">
                <a:solidFill>
                  <a:srgbClr val="002060"/>
                </a:solidFill>
              </a:rPr>
              <a:t>timestamp:</a:t>
            </a:r>
            <a:r>
              <a:rPr lang="en-US" altLang="en-US" dirty="0"/>
              <a:t> date plus time of day</a:t>
            </a:r>
          </a:p>
          <a:p>
            <a:pPr lvl="1">
              <a:tabLst>
                <a:tab pos="938213" algn="l"/>
              </a:tabLst>
            </a:pPr>
            <a:r>
              <a:rPr lang="en-US" altLang="en-US" dirty="0"/>
              <a:t>Example:  </a:t>
            </a:r>
            <a:r>
              <a:rPr lang="en-US" altLang="en-US" b="1" dirty="0"/>
              <a:t>timestamp</a:t>
            </a:r>
            <a:r>
              <a:rPr lang="en-US" altLang="en-US" dirty="0"/>
              <a:t>  '2005-7-27 09:00:30.75'</a:t>
            </a:r>
          </a:p>
          <a:p>
            <a:pPr>
              <a:tabLst>
                <a:tab pos="938213" algn="l"/>
              </a:tabLst>
            </a:pPr>
            <a:r>
              <a:rPr lang="en-US" altLang="en-US" b="1" dirty="0">
                <a:solidFill>
                  <a:srgbClr val="002060"/>
                </a:solidFill>
              </a:rPr>
              <a:t>interval:</a:t>
            </a:r>
            <a:r>
              <a:rPr lang="en-US" altLang="en-US" dirty="0"/>
              <a:t>  period of time</a:t>
            </a:r>
          </a:p>
          <a:p>
            <a:pPr lvl="1">
              <a:tabLst>
                <a:tab pos="938213" algn="l"/>
              </a:tabLst>
            </a:pPr>
            <a:r>
              <a:rPr lang="en-US" altLang="en-US" dirty="0"/>
              <a:t>Example:   interval  '1' day</a:t>
            </a:r>
          </a:p>
          <a:p>
            <a:pPr lvl="1">
              <a:tabLst>
                <a:tab pos="938213" algn="l"/>
              </a:tabLst>
            </a:pPr>
            <a:r>
              <a:rPr lang="en-US" altLang="en-US" dirty="0"/>
              <a:t>Subtracting a date/time/timestamp value from another gives an interval value</a:t>
            </a:r>
          </a:p>
          <a:p>
            <a:pPr lvl="1">
              <a:tabLst>
                <a:tab pos="938213" algn="l"/>
              </a:tabLst>
            </a:pPr>
            <a:r>
              <a:rPr lang="en-US" altLang="en-US" dirty="0"/>
              <a:t>Interval values can be added to date/time/timestamp values</a:t>
            </a:r>
          </a:p>
        </p:txBody>
      </p:sp>
    </p:spTree>
    <p:extLst>
      <p:ext uri="{BB962C8B-B14F-4D97-AF65-F5344CB8AC3E}">
        <p14:creationId xmlns:p14="http://schemas.microsoft.com/office/powerpoint/2010/main" val="122900836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4" name="Rectangle 2"/>
          <p:cNvSpPr>
            <a:spLocks noGrp="1" noChangeArrowheads="1"/>
          </p:cNvSpPr>
          <p:nvPr>
            <p:ph type="title"/>
          </p:nvPr>
        </p:nvSpPr>
        <p:spPr/>
        <p:txBody>
          <a:bodyPr/>
          <a:lstStyle/>
          <a:p>
            <a:pPr>
              <a:defRPr/>
            </a:pPr>
            <a:r>
              <a:rPr lang="en-US" dirty="0">
                <a:ea typeface="+mj-ea"/>
              </a:rPr>
              <a:t>Large-Object Types</a:t>
            </a:r>
          </a:p>
        </p:txBody>
      </p:sp>
      <p:sp>
        <p:nvSpPr>
          <p:cNvPr id="76803" name="Rectangle 3"/>
          <p:cNvSpPr>
            <a:spLocks noGrp="1" noChangeArrowheads="1"/>
          </p:cNvSpPr>
          <p:nvPr>
            <p:ph type="body" idx="1"/>
          </p:nvPr>
        </p:nvSpPr>
        <p:spPr>
          <a:xfrm>
            <a:off x="1719262" y="820342"/>
            <a:ext cx="5722445" cy="2901267"/>
          </a:xfrm>
        </p:spPr>
        <p:txBody>
          <a:bodyPr/>
          <a:lstStyle/>
          <a:p>
            <a:r>
              <a:rPr lang="en-US" altLang="en-US" dirty="0"/>
              <a:t>Large objects (photos, videos, CAD files, etc.) are stored as a </a:t>
            </a:r>
            <a:r>
              <a:rPr lang="en-US" altLang="en-US" i="1" dirty="0"/>
              <a:t>large object</a:t>
            </a:r>
            <a:r>
              <a:rPr lang="en-US" altLang="en-US" dirty="0"/>
              <a:t>:</a:t>
            </a:r>
          </a:p>
          <a:p>
            <a:pPr lvl="1"/>
            <a:r>
              <a:rPr lang="en-US" altLang="en-US" b="1" dirty="0">
                <a:solidFill>
                  <a:srgbClr val="002060"/>
                </a:solidFill>
              </a:rPr>
              <a:t>blob</a:t>
            </a:r>
            <a:r>
              <a:rPr lang="en-US" altLang="en-US" dirty="0"/>
              <a:t>: binary large object -- object is a large collection of uninterpreted binary data (whose interpretation is left to an application outside of the database system)</a:t>
            </a:r>
          </a:p>
          <a:p>
            <a:pPr lvl="1"/>
            <a:r>
              <a:rPr lang="en-US" altLang="en-US" b="1" dirty="0">
                <a:solidFill>
                  <a:srgbClr val="002060"/>
                </a:solidFill>
              </a:rPr>
              <a:t>clob</a:t>
            </a:r>
            <a:r>
              <a:rPr lang="en-US" altLang="en-US" dirty="0"/>
              <a:t>: character large object -- object is a large collection of character data</a:t>
            </a:r>
          </a:p>
          <a:p>
            <a:r>
              <a:rPr lang="en-US" altLang="en-US" dirty="0"/>
              <a:t>When a query returns a large object, a pointer is returned rather than the large object itself.</a:t>
            </a:r>
          </a:p>
        </p:txBody>
      </p:sp>
    </p:spTree>
    <p:extLst>
      <p:ext uri="{BB962C8B-B14F-4D97-AF65-F5344CB8AC3E}">
        <p14:creationId xmlns:p14="http://schemas.microsoft.com/office/powerpoint/2010/main" val="225920434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Rectangle 2"/>
          <p:cNvSpPr>
            <a:spLocks noGrp="1" noChangeArrowheads="1"/>
          </p:cNvSpPr>
          <p:nvPr>
            <p:ph type="title"/>
          </p:nvPr>
        </p:nvSpPr>
        <p:spPr/>
        <p:txBody>
          <a:bodyPr/>
          <a:lstStyle/>
          <a:p>
            <a:pPr>
              <a:defRPr/>
            </a:pPr>
            <a:r>
              <a:rPr lang="en-US" dirty="0">
                <a:ea typeface="+mj-ea"/>
              </a:rPr>
              <a:t>User-Defined Types</a:t>
            </a:r>
          </a:p>
        </p:txBody>
      </p:sp>
      <p:sp>
        <p:nvSpPr>
          <p:cNvPr id="73731" name="Rectangle 3"/>
          <p:cNvSpPr>
            <a:spLocks noGrp="1" noChangeArrowheads="1"/>
          </p:cNvSpPr>
          <p:nvPr>
            <p:ph type="body" idx="1"/>
          </p:nvPr>
        </p:nvSpPr>
        <p:spPr>
          <a:xfrm>
            <a:off x="1719263" y="851298"/>
            <a:ext cx="5714810" cy="2211943"/>
          </a:xfrm>
        </p:spPr>
        <p:txBody>
          <a:bodyPr/>
          <a:lstStyle/>
          <a:p>
            <a:pPr>
              <a:tabLst>
                <a:tab pos="859631" algn="l"/>
                <a:tab pos="1418035" algn="l"/>
              </a:tabLst>
            </a:pPr>
            <a:r>
              <a:rPr lang="en-US" altLang="en-US" b="1" dirty="0">
                <a:solidFill>
                  <a:srgbClr val="002060"/>
                </a:solidFill>
              </a:rPr>
              <a:t>create type </a:t>
            </a:r>
            <a:r>
              <a:rPr lang="en-US" altLang="en-US" dirty="0"/>
              <a:t>construct in SQL creates user-defined type</a:t>
            </a:r>
          </a:p>
          <a:p>
            <a:pPr>
              <a:buNone/>
              <a:tabLst>
                <a:tab pos="859631" algn="l"/>
                <a:tab pos="1418035" algn="l"/>
              </a:tabLst>
            </a:pPr>
            <a:r>
              <a:rPr lang="en-US" altLang="en-US" sz="600" dirty="0"/>
              <a:t> </a:t>
            </a:r>
          </a:p>
          <a:p>
            <a:pPr lvl="1">
              <a:buNone/>
              <a:tabLst>
                <a:tab pos="859631" algn="l"/>
                <a:tab pos="1418035" algn="l"/>
              </a:tabLst>
            </a:pPr>
            <a:r>
              <a:rPr lang="en-US" altLang="en-US" b="1" dirty="0"/>
              <a:t>		create type </a:t>
            </a:r>
            <a:r>
              <a:rPr lang="en-US" altLang="en-US" i="1" dirty="0"/>
              <a:t>Dollars</a:t>
            </a:r>
            <a:r>
              <a:rPr lang="en-US" altLang="en-US" b="1" dirty="0"/>
              <a:t> as numeric (12,2) final </a:t>
            </a:r>
            <a:br>
              <a:rPr lang="en-US" altLang="en-US" b="1" dirty="0"/>
            </a:br>
            <a:r>
              <a:rPr lang="en-US" altLang="en-US" sz="600" b="1" dirty="0"/>
              <a:t> </a:t>
            </a:r>
            <a:endParaRPr lang="en-US" altLang="en-US" sz="600" dirty="0"/>
          </a:p>
          <a:p>
            <a:pPr>
              <a:tabLst>
                <a:tab pos="859631" algn="l"/>
                <a:tab pos="1418035" algn="l"/>
              </a:tabLst>
            </a:pPr>
            <a:r>
              <a:rPr lang="en-US" altLang="en-US" dirty="0"/>
              <a:t>Example:</a:t>
            </a:r>
          </a:p>
          <a:p>
            <a:pPr>
              <a:buNone/>
              <a:tabLst>
                <a:tab pos="859631" algn="l"/>
                <a:tab pos="1418035" algn="l"/>
              </a:tabLst>
            </a:pPr>
            <a:r>
              <a:rPr lang="en-US" altLang="en-US" b="1" dirty="0"/>
              <a:t>               create table </a:t>
            </a:r>
            <a:r>
              <a:rPr lang="en-US" altLang="en-US" i="1" dirty="0"/>
              <a:t>department</a:t>
            </a:r>
            <a:br>
              <a:rPr lang="en-US" altLang="en-US" i="1" dirty="0"/>
            </a:br>
            <a:r>
              <a:rPr lang="en-US" altLang="en-US" i="1" dirty="0"/>
              <a:t>          </a:t>
            </a:r>
            <a:r>
              <a:rPr lang="en-US" altLang="en-US" dirty="0"/>
              <a:t>(</a:t>
            </a:r>
            <a:r>
              <a:rPr lang="en-US" altLang="en-US" i="1" dirty="0"/>
              <a:t>dept_name </a:t>
            </a:r>
            <a:r>
              <a:rPr lang="en-US" altLang="en-US" b="1" dirty="0" err="1"/>
              <a:t>varchar</a:t>
            </a:r>
            <a:r>
              <a:rPr lang="en-US" altLang="en-US" b="1" dirty="0"/>
              <a:t> </a:t>
            </a:r>
            <a:r>
              <a:rPr lang="en-US" altLang="en-US" dirty="0"/>
              <a:t>(20),</a:t>
            </a:r>
            <a:br>
              <a:rPr lang="en-US" altLang="en-US" dirty="0"/>
            </a:br>
            <a:r>
              <a:rPr lang="en-US" altLang="en-US" dirty="0"/>
              <a:t>          </a:t>
            </a:r>
            <a:r>
              <a:rPr lang="en-US" altLang="en-US" i="1" dirty="0"/>
              <a:t>building </a:t>
            </a:r>
            <a:r>
              <a:rPr lang="en-US" altLang="en-US" b="1" dirty="0" err="1"/>
              <a:t>varchar</a:t>
            </a:r>
            <a:r>
              <a:rPr lang="en-US" altLang="en-US" b="1" dirty="0"/>
              <a:t> </a:t>
            </a:r>
            <a:r>
              <a:rPr lang="en-US" altLang="en-US" dirty="0"/>
              <a:t>(15),</a:t>
            </a:r>
            <a:br>
              <a:rPr lang="en-US" altLang="en-US" dirty="0"/>
            </a:br>
            <a:r>
              <a:rPr lang="en-US" altLang="en-US" dirty="0"/>
              <a:t>          </a:t>
            </a:r>
            <a:r>
              <a:rPr lang="en-US" altLang="en-US" i="1" dirty="0"/>
              <a:t>budget Dollars</a:t>
            </a:r>
            <a:r>
              <a:rPr lang="en-US" altLang="en-US" dirty="0"/>
              <a:t>);</a:t>
            </a:r>
          </a:p>
        </p:txBody>
      </p:sp>
    </p:spTree>
    <p:extLst>
      <p:ext uri="{BB962C8B-B14F-4D97-AF65-F5344CB8AC3E}">
        <p14:creationId xmlns:p14="http://schemas.microsoft.com/office/powerpoint/2010/main" val="2993896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Data Definition Language (DDL)</a:t>
            </a:r>
          </a:p>
        </p:txBody>
      </p:sp>
      <p:sp>
        <p:nvSpPr>
          <p:cNvPr id="29698" name="Rectangle 3"/>
          <p:cNvSpPr>
            <a:spLocks noGrp="1" noChangeArrowheads="1"/>
          </p:cNvSpPr>
          <p:nvPr>
            <p:ph idx="1"/>
          </p:nvPr>
        </p:nvSpPr>
        <p:spPr>
          <a:xfrm>
            <a:off x="1719263" y="830207"/>
            <a:ext cx="5550822" cy="3677840"/>
          </a:xfrm>
        </p:spPr>
        <p:txBody>
          <a:bodyPr/>
          <a:lstStyle/>
          <a:p>
            <a:r>
              <a:rPr lang="en-US" altLang="en-US" dirty="0"/>
              <a:t>Specification notation for defining the database schema</a:t>
            </a:r>
          </a:p>
          <a:p>
            <a:pPr lvl="1">
              <a:buFont typeface="Monotype Sorts" charset="2"/>
              <a:buNone/>
            </a:pPr>
            <a:r>
              <a:rPr lang="en-US" altLang="en-US" dirty="0"/>
              <a:t>Example: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a:t>varchar</a:t>
            </a:r>
            <a:r>
              <a:rPr lang="en-US" altLang="en-US" dirty="0"/>
              <a:t>(20)</a:t>
            </a:r>
            <a:r>
              <a:rPr lang="en-US" altLang="en-US" b="1" dirty="0"/>
              <a:t>,</a:t>
            </a:r>
            <a:br>
              <a:rPr lang="en-US" altLang="en-US" b="1" i="1" dirty="0"/>
            </a:br>
            <a:r>
              <a:rPr lang="en-US" altLang="en-US" b="1" i="1" dirty="0"/>
              <a:t>                             </a:t>
            </a:r>
            <a:r>
              <a:rPr lang="en-US" altLang="en-US" i="1" dirty="0" err="1"/>
              <a:t>dept_name</a:t>
            </a:r>
            <a:r>
              <a:rPr lang="en-US" altLang="en-US" i="1" dirty="0"/>
              <a:t>  </a:t>
            </a:r>
            <a:r>
              <a:rPr lang="en-US" altLang="en-US" b="1" dirty="0"/>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r>
              <a:rPr lang="en-US" altLang="en-US" dirty="0"/>
              <a:t>DDL compiler generates a set of table templates stored in a </a:t>
            </a:r>
            <a:r>
              <a:rPr lang="en-US" altLang="en-US" b="1" i="1" dirty="0">
                <a:solidFill>
                  <a:srgbClr val="002060"/>
                </a:solidFill>
              </a:rPr>
              <a:t>data dictionary</a:t>
            </a:r>
          </a:p>
          <a:p>
            <a:r>
              <a:rPr lang="en-US" altLang="en-US" dirty="0"/>
              <a:t>Data dictionary contains metadata (i.e., data about data)</a:t>
            </a:r>
          </a:p>
          <a:p>
            <a:pPr lvl="1"/>
            <a:r>
              <a:rPr lang="en-US" altLang="en-US" dirty="0"/>
              <a:t>Database schema </a:t>
            </a:r>
          </a:p>
          <a:p>
            <a:pPr lvl="1"/>
            <a:r>
              <a:rPr lang="en-US" altLang="en-US" dirty="0"/>
              <a:t>Integrity constraints</a:t>
            </a:r>
          </a:p>
          <a:p>
            <a:pPr lvl="2"/>
            <a:r>
              <a:rPr lang="en-US" altLang="en-US" dirty="0"/>
              <a:t>Primary key (ID uniquely identifies instructors)</a:t>
            </a:r>
          </a:p>
          <a:p>
            <a:pPr lvl="1"/>
            <a:r>
              <a:rPr lang="en-US" altLang="en-US" dirty="0"/>
              <a:t>Authorization</a:t>
            </a:r>
          </a:p>
          <a:p>
            <a:pPr lvl="2"/>
            <a:r>
              <a:rPr lang="en-US" altLang="en-US" dirty="0"/>
              <a:t>Who can access what</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Rectangle 2"/>
          <p:cNvSpPr>
            <a:spLocks noGrp="1" noChangeArrowheads="1"/>
          </p:cNvSpPr>
          <p:nvPr>
            <p:ph type="title"/>
          </p:nvPr>
        </p:nvSpPr>
        <p:spPr>
          <a:xfrm>
            <a:off x="1719263" y="133226"/>
            <a:ext cx="6057900" cy="457200"/>
          </a:xfrm>
        </p:spPr>
        <p:txBody>
          <a:bodyPr/>
          <a:lstStyle/>
          <a:p>
            <a:pPr>
              <a:defRPr/>
            </a:pPr>
            <a:r>
              <a:rPr lang="en-US" dirty="0">
                <a:ea typeface="+mj-ea"/>
              </a:rPr>
              <a:t>Domains</a:t>
            </a:r>
          </a:p>
        </p:txBody>
      </p:sp>
      <p:sp>
        <p:nvSpPr>
          <p:cNvPr id="75779" name="Rectangle 3"/>
          <p:cNvSpPr>
            <a:spLocks noGrp="1" noChangeArrowheads="1"/>
          </p:cNvSpPr>
          <p:nvPr>
            <p:ph type="body" idx="1"/>
          </p:nvPr>
        </p:nvSpPr>
        <p:spPr>
          <a:xfrm>
            <a:off x="1719264" y="825625"/>
            <a:ext cx="5275898" cy="3779669"/>
          </a:xfrm>
        </p:spPr>
        <p:txBody>
          <a:bodyPr/>
          <a:lstStyle/>
          <a:p>
            <a:r>
              <a:rPr lang="en-US" altLang="en-US" b="1" dirty="0">
                <a:solidFill>
                  <a:srgbClr val="002060"/>
                </a:solidFill>
              </a:rPr>
              <a:t>create domain</a:t>
            </a:r>
            <a:r>
              <a:rPr lang="en-US" altLang="en-US" dirty="0">
                <a:solidFill>
                  <a:srgbClr val="002060"/>
                </a:solidFill>
              </a:rPr>
              <a:t> </a:t>
            </a:r>
            <a:r>
              <a:rPr lang="en-US" altLang="en-US" dirty="0"/>
              <a:t>construct in SQL-92 creates user-defined domain types</a:t>
            </a:r>
          </a:p>
          <a:p>
            <a:pPr>
              <a:buFont typeface="Monotype Sorts" charset="2"/>
              <a:buNone/>
            </a:pPr>
            <a:r>
              <a:rPr lang="en-US" altLang="en-US" sz="600" dirty="0"/>
              <a:t> </a:t>
            </a:r>
          </a:p>
          <a:p>
            <a:pPr lvl="1">
              <a:buFont typeface="Monotype Sorts" charset="2"/>
              <a:buNone/>
            </a:pPr>
            <a:r>
              <a:rPr lang="en-US" altLang="en-US" b="1" dirty="0"/>
              <a:t>		create domain </a:t>
            </a:r>
            <a:r>
              <a:rPr lang="en-US" altLang="en-US" i="1" dirty="0" err="1"/>
              <a:t>person_name</a:t>
            </a:r>
            <a:r>
              <a:rPr lang="en-US" altLang="en-US" i="1" dirty="0"/>
              <a:t> </a:t>
            </a:r>
            <a:r>
              <a:rPr lang="en-US" altLang="en-US" b="1" dirty="0"/>
              <a:t>char</a:t>
            </a:r>
            <a:r>
              <a:rPr lang="en-US" altLang="en-US" dirty="0"/>
              <a:t>(20) </a:t>
            </a:r>
            <a:r>
              <a:rPr lang="en-US" altLang="en-US" b="1" dirty="0"/>
              <a:t>not null</a:t>
            </a:r>
          </a:p>
          <a:p>
            <a:pPr lvl="1">
              <a:buFont typeface="Monotype Sorts" charset="2"/>
              <a:buNone/>
            </a:pPr>
            <a:r>
              <a:rPr lang="en-US" altLang="en-US" sz="600" dirty="0"/>
              <a:t> </a:t>
            </a:r>
          </a:p>
          <a:p>
            <a:r>
              <a:rPr lang="en-US" altLang="en-US" dirty="0"/>
              <a:t>Types and domains are similar.  Domains can have constraints, such as </a:t>
            </a:r>
            <a:r>
              <a:rPr lang="en-US" altLang="en-US" b="1" dirty="0"/>
              <a:t>not null</a:t>
            </a:r>
            <a:r>
              <a:rPr lang="en-US" altLang="en-US" dirty="0"/>
              <a:t>, specified on them.</a:t>
            </a:r>
          </a:p>
          <a:p>
            <a:r>
              <a:rPr lang="en-US" altLang="en-US" dirty="0"/>
              <a:t>Example:</a:t>
            </a:r>
            <a:endParaRPr lang="en-US" altLang="en-US" b="1" dirty="0"/>
          </a:p>
          <a:p>
            <a:pPr>
              <a:buNone/>
            </a:pPr>
            <a:r>
              <a:rPr lang="en-US" altLang="en-US" b="1" dirty="0"/>
              <a:t>        create domain </a:t>
            </a:r>
            <a:r>
              <a:rPr lang="en-US" altLang="en-US" i="1" dirty="0" err="1"/>
              <a:t>degree_level</a:t>
            </a:r>
            <a:r>
              <a:rPr lang="en-US" altLang="en-US" i="1" dirty="0"/>
              <a:t> </a:t>
            </a:r>
            <a:r>
              <a:rPr lang="en-US" altLang="en-US" b="1" dirty="0"/>
              <a:t>varchar</a:t>
            </a:r>
            <a:r>
              <a:rPr lang="en-US" altLang="en-US" dirty="0"/>
              <a:t>(10)</a:t>
            </a:r>
            <a:br>
              <a:rPr lang="en-US" altLang="en-US" dirty="0"/>
            </a:br>
            <a:r>
              <a:rPr lang="en-US" altLang="en-US" dirty="0"/>
              <a:t>       </a:t>
            </a:r>
            <a:r>
              <a:rPr lang="en-US" altLang="en-US" b="1" dirty="0"/>
              <a:t>constraint </a:t>
            </a:r>
            <a:r>
              <a:rPr lang="en-US" altLang="en-US" i="1" dirty="0" err="1"/>
              <a:t>degree_level_test</a:t>
            </a:r>
            <a:br>
              <a:rPr lang="en-US" altLang="en-US" i="1" dirty="0"/>
            </a:br>
            <a:r>
              <a:rPr lang="en-US" altLang="en-US" i="1" dirty="0"/>
              <a:t>            </a:t>
            </a:r>
            <a:r>
              <a:rPr lang="en-US" altLang="en-US" b="1" dirty="0"/>
              <a:t>check </a:t>
            </a:r>
            <a:r>
              <a:rPr lang="en-US" altLang="en-US" dirty="0"/>
              <a:t>(</a:t>
            </a:r>
            <a:r>
              <a:rPr lang="en-US" altLang="en-US" b="1" dirty="0"/>
              <a:t>value in </a:t>
            </a:r>
            <a:r>
              <a:rPr lang="en-US" altLang="en-US" dirty="0"/>
              <a:t>('Bachelors', 'Masters', 'Doctorate'));</a:t>
            </a:r>
          </a:p>
          <a:p>
            <a:endParaRPr lang="en-US" altLang="en-US" dirty="0"/>
          </a:p>
        </p:txBody>
      </p:sp>
    </p:spTree>
    <p:extLst>
      <p:ext uri="{BB962C8B-B14F-4D97-AF65-F5344CB8AC3E}">
        <p14:creationId xmlns:p14="http://schemas.microsoft.com/office/powerpoint/2010/main" val="261137689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Indexes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71</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90497262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Index Creation</a:t>
            </a:r>
          </a:p>
        </p:txBody>
      </p:sp>
      <p:sp>
        <p:nvSpPr>
          <p:cNvPr id="72707" name="Rectangle 3"/>
          <p:cNvSpPr>
            <a:spLocks noGrp="1" noChangeArrowheads="1"/>
          </p:cNvSpPr>
          <p:nvPr>
            <p:ph type="body" idx="1"/>
          </p:nvPr>
        </p:nvSpPr>
        <p:spPr>
          <a:xfrm>
            <a:off x="1719263" y="820343"/>
            <a:ext cx="5729102" cy="3084146"/>
          </a:xfrm>
        </p:spPr>
        <p:txBody>
          <a:bodyPr/>
          <a:lstStyle/>
          <a:p>
            <a:r>
              <a:rPr lang="en-US" altLang="en-US" dirty="0"/>
              <a:t>Many queries reference only a small proportion of the records in a table. </a:t>
            </a:r>
          </a:p>
          <a:p>
            <a:r>
              <a:rPr lang="en-US" altLang="en-US" dirty="0"/>
              <a:t>It is inefficient for the system to read every record to find  a record with  particular value</a:t>
            </a:r>
          </a:p>
          <a:p>
            <a:r>
              <a:rPr lang="en-US" altLang="en-US" dirty="0"/>
              <a:t>An </a:t>
            </a:r>
            <a:r>
              <a:rPr lang="en-US" altLang="en-US" b="1" dirty="0">
                <a:solidFill>
                  <a:srgbClr val="002060"/>
                </a:solidFill>
              </a:rPr>
              <a:t>index</a:t>
            </a:r>
            <a:r>
              <a:rPr lang="en-US" altLang="en-US" dirty="0"/>
              <a:t> on an attribute of a relation is a data structure that allows the database system to find those tuples in the relation that have a specified value for that attribute efficiently, without scanning through all the tuples of the relation.</a:t>
            </a:r>
          </a:p>
          <a:p>
            <a:r>
              <a:rPr lang="en-US" altLang="en-US" dirty="0"/>
              <a:t>We create an index with the </a:t>
            </a:r>
            <a:r>
              <a:rPr lang="en-US" altLang="en-US" b="1" dirty="0"/>
              <a:t>create index </a:t>
            </a:r>
            <a:r>
              <a:rPr lang="en-US" altLang="en-US" dirty="0"/>
              <a:t>command</a:t>
            </a:r>
          </a:p>
          <a:p>
            <a:pPr>
              <a:buNone/>
            </a:pPr>
            <a:r>
              <a:rPr lang="en-US" altLang="en-US" dirty="0"/>
              <a:t>         </a:t>
            </a:r>
            <a:r>
              <a:rPr lang="en-US" altLang="en-US" b="1" dirty="0"/>
              <a:t>create index </a:t>
            </a:r>
            <a:r>
              <a:rPr lang="en-US" altLang="en-US" dirty="0"/>
              <a:t>&lt;name&gt; </a:t>
            </a:r>
            <a:r>
              <a:rPr lang="en-US" altLang="en-US" b="1" dirty="0"/>
              <a:t>on </a:t>
            </a:r>
            <a:r>
              <a:rPr lang="en-US" altLang="en-US" dirty="0"/>
              <a:t>&lt;relation-name&gt; (attribute);</a:t>
            </a:r>
          </a:p>
        </p:txBody>
      </p:sp>
    </p:spTree>
    <p:extLst>
      <p:ext uri="{BB962C8B-B14F-4D97-AF65-F5344CB8AC3E}">
        <p14:creationId xmlns:p14="http://schemas.microsoft.com/office/powerpoint/2010/main" val="21519575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Index Creation Example</a:t>
            </a:r>
          </a:p>
        </p:txBody>
      </p:sp>
      <p:sp>
        <p:nvSpPr>
          <p:cNvPr id="72707" name="Rectangle 3"/>
          <p:cNvSpPr>
            <a:spLocks noGrp="1" noChangeArrowheads="1"/>
          </p:cNvSpPr>
          <p:nvPr>
            <p:ph type="body" idx="1"/>
          </p:nvPr>
        </p:nvSpPr>
        <p:spPr>
          <a:xfrm>
            <a:off x="1719263" y="820342"/>
            <a:ext cx="5623370" cy="3422475"/>
          </a:xfrm>
        </p:spPr>
        <p:txBody>
          <a:bodyPr/>
          <a:lstStyle/>
          <a:p>
            <a:r>
              <a:rPr lang="en-US" altLang="en-US" b="1" dirty="0"/>
              <a:t>create table </a:t>
            </a:r>
            <a:r>
              <a:rPr lang="en-US" altLang="en-US" i="1" dirty="0"/>
              <a:t>student	</a:t>
            </a:r>
            <a:br>
              <a:rPr lang="en-US" altLang="en-US" i="1" dirty="0"/>
            </a:br>
            <a:r>
              <a:rPr lang="en-US" altLang="en-US" dirty="0"/>
              <a:t>(</a:t>
            </a:r>
            <a:r>
              <a:rPr lang="en-US" altLang="en-US" i="1" dirty="0"/>
              <a:t>ID </a:t>
            </a:r>
            <a:r>
              <a:rPr lang="en-US" altLang="en-US" b="1" dirty="0" err="1"/>
              <a:t>varchar</a:t>
            </a:r>
            <a:r>
              <a:rPr lang="en-US" altLang="en-US" b="1" dirty="0"/>
              <a:t> </a:t>
            </a:r>
            <a:r>
              <a:rPr lang="en-US" altLang="en-US" dirty="0"/>
              <a:t>(5),</a:t>
            </a:r>
            <a:br>
              <a:rPr lang="en-US" altLang="en-US" dirty="0"/>
            </a:br>
            <a:r>
              <a:rPr lang="en-US" altLang="en-US" i="1" dirty="0"/>
              <a:t>name </a:t>
            </a:r>
            <a:r>
              <a:rPr lang="en-US" altLang="en-US" b="1" dirty="0" err="1"/>
              <a:t>varchar</a:t>
            </a:r>
            <a:r>
              <a:rPr lang="en-US" altLang="en-US" b="1" dirty="0"/>
              <a:t> </a:t>
            </a:r>
            <a:r>
              <a:rPr lang="en-US" altLang="en-US" dirty="0"/>
              <a:t>(20) </a:t>
            </a:r>
            <a:r>
              <a:rPr lang="en-US" altLang="en-US" b="1" dirty="0"/>
              <a:t>not null</a:t>
            </a:r>
            <a:r>
              <a:rPr lang="en-US" altLang="en-US" dirty="0"/>
              <a:t>,</a:t>
            </a:r>
            <a:br>
              <a:rPr lang="en-US" altLang="en-US" dirty="0"/>
            </a:br>
            <a:r>
              <a:rPr lang="en-US" altLang="en-US" i="1" dirty="0"/>
              <a:t>dept_name </a:t>
            </a:r>
            <a:r>
              <a:rPr lang="en-US" altLang="en-US" b="1" dirty="0" err="1"/>
              <a:t>varchar</a:t>
            </a:r>
            <a:r>
              <a:rPr lang="en-US" altLang="en-US" b="1" dirty="0"/>
              <a:t> </a:t>
            </a:r>
            <a:r>
              <a:rPr lang="en-US" altLang="en-US" dirty="0"/>
              <a:t>(20),</a:t>
            </a:r>
            <a:br>
              <a:rPr lang="en-US" altLang="en-US" dirty="0"/>
            </a:br>
            <a:r>
              <a:rPr lang="en-US" altLang="en-US" i="1" dirty="0"/>
              <a:t>tot_cred </a:t>
            </a:r>
            <a:r>
              <a:rPr lang="en-US" altLang="en-US" b="1" dirty="0"/>
              <a:t>numeric </a:t>
            </a:r>
            <a:r>
              <a:rPr lang="en-US" altLang="en-US" dirty="0"/>
              <a:t>(3,0) </a:t>
            </a:r>
            <a:r>
              <a:rPr lang="en-US" altLang="en-US" b="1" dirty="0"/>
              <a:t>default </a:t>
            </a:r>
            <a:r>
              <a:rPr lang="en-US" altLang="en-US" dirty="0"/>
              <a:t>0,</a:t>
            </a:r>
            <a:br>
              <a:rPr lang="en-US" altLang="en-US" dirty="0"/>
            </a:br>
            <a:r>
              <a:rPr lang="en-US" altLang="en-US" b="1" dirty="0"/>
              <a:t>primary key </a:t>
            </a:r>
            <a:r>
              <a:rPr lang="en-US" altLang="en-US" dirty="0"/>
              <a:t>(</a:t>
            </a:r>
            <a:r>
              <a:rPr lang="en-US" altLang="en-US" i="1" dirty="0"/>
              <a:t>ID</a:t>
            </a:r>
            <a:r>
              <a:rPr lang="en-US" altLang="en-US" dirty="0"/>
              <a:t>))</a:t>
            </a:r>
          </a:p>
          <a:p>
            <a:r>
              <a:rPr lang="en-US" altLang="en-US" b="1" dirty="0"/>
              <a:t>create index </a:t>
            </a:r>
            <a:r>
              <a:rPr lang="en-US" altLang="en-US" i="1" dirty="0" err="1"/>
              <a:t>studentID_index</a:t>
            </a:r>
            <a:r>
              <a:rPr lang="en-US" altLang="en-US" i="1" dirty="0"/>
              <a:t> </a:t>
            </a:r>
            <a:r>
              <a:rPr lang="en-US" altLang="en-US" b="1" dirty="0"/>
              <a:t>on </a:t>
            </a:r>
            <a:r>
              <a:rPr lang="en-US" altLang="en-US" i="1" dirty="0"/>
              <a:t>student</a:t>
            </a:r>
            <a:r>
              <a:rPr lang="en-US" altLang="en-US" dirty="0"/>
              <a:t>(</a:t>
            </a:r>
            <a:r>
              <a:rPr lang="en-US" altLang="en-US" i="1" dirty="0"/>
              <a:t>ID</a:t>
            </a:r>
            <a:r>
              <a:rPr lang="en-US" altLang="en-US" dirty="0"/>
              <a:t>)</a:t>
            </a:r>
          </a:p>
          <a:p>
            <a:r>
              <a:rPr lang="en-US" altLang="en-US" dirty="0"/>
              <a:t>The query:</a:t>
            </a:r>
          </a:p>
          <a:p>
            <a:pPr>
              <a:buNone/>
            </a:pPr>
            <a:r>
              <a:rPr lang="en-US" altLang="en-US" b="1" dirty="0"/>
              <a:t>            select * </a:t>
            </a:r>
            <a:br>
              <a:rPr lang="en-US" altLang="en-US" b="1" dirty="0"/>
            </a:br>
            <a:r>
              <a:rPr lang="en-US" altLang="en-US" b="1" dirty="0"/>
              <a:t>       from </a:t>
            </a:r>
            <a:r>
              <a:rPr lang="en-US" altLang="en-US" dirty="0"/>
              <a:t> </a:t>
            </a:r>
            <a:r>
              <a:rPr lang="en-US" altLang="en-US" i="1" dirty="0"/>
              <a:t>student</a:t>
            </a:r>
            <a:br>
              <a:rPr lang="en-US" altLang="en-US" i="1" dirty="0"/>
            </a:br>
            <a:r>
              <a:rPr lang="en-US" altLang="en-US" i="1" dirty="0"/>
              <a:t>       </a:t>
            </a:r>
            <a:r>
              <a:rPr lang="en-US" altLang="en-US" b="1" dirty="0"/>
              <a:t>where </a:t>
            </a:r>
            <a:r>
              <a:rPr lang="en-US" altLang="en-US" i="1" dirty="0"/>
              <a:t> ID = </a:t>
            </a:r>
            <a:r>
              <a:rPr lang="en-US" altLang="en-US" dirty="0"/>
              <a:t>'12345'</a:t>
            </a:r>
          </a:p>
          <a:p>
            <a:pPr>
              <a:buNone/>
            </a:pPr>
            <a:r>
              <a:rPr lang="en-US" altLang="en-US" dirty="0"/>
              <a:t>     can be executed by using the index to find the required record,  without looking at all records of </a:t>
            </a:r>
            <a:r>
              <a:rPr lang="en-US" altLang="en-US" i="1" dirty="0"/>
              <a:t>student</a:t>
            </a:r>
            <a:endParaRPr lang="en-US" altLang="en-US" dirty="0"/>
          </a:p>
        </p:txBody>
      </p:sp>
    </p:spTree>
    <p:extLst>
      <p:ext uri="{BB962C8B-B14F-4D97-AF65-F5344CB8AC3E}">
        <p14:creationId xmlns:p14="http://schemas.microsoft.com/office/powerpoint/2010/main" val="301829228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FA490C-84CE-F24B-8591-05E753A77EDC}"/>
              </a:ext>
            </a:extLst>
          </p:cNvPr>
          <p:cNvSpPr>
            <a:spLocks noGrp="1"/>
          </p:cNvSpPr>
          <p:nvPr>
            <p:ph idx="1"/>
          </p:nvPr>
        </p:nvSpPr>
        <p:spPr/>
        <p:txBody>
          <a:bodyPr/>
          <a:lstStyle/>
          <a:p>
            <a:r>
              <a:rPr lang="en-US" dirty="0"/>
              <a:t>Primary</a:t>
            </a:r>
          </a:p>
          <a:p>
            <a:r>
              <a:rPr lang="en-US" dirty="0"/>
              <a:t>Unique</a:t>
            </a:r>
          </a:p>
          <a:p>
            <a:r>
              <a:rPr lang="en-US" dirty="0"/>
              <a:t>Unique and Not Null</a:t>
            </a:r>
          </a:p>
          <a:p>
            <a:r>
              <a:rPr lang="en-US" dirty="0"/>
              <a:t>Index</a:t>
            </a:r>
          </a:p>
        </p:txBody>
      </p:sp>
      <p:sp>
        <p:nvSpPr>
          <p:cNvPr id="3" name="Title 2">
            <a:extLst>
              <a:ext uri="{FF2B5EF4-FFF2-40B4-BE49-F238E27FC236}">
                <a16:creationId xmlns:a16="http://schemas.microsoft.com/office/drawing/2014/main" id="{A27D7CD0-ADCD-4B42-BF84-C89ABE852BA8}"/>
              </a:ext>
            </a:extLst>
          </p:cNvPr>
          <p:cNvSpPr>
            <a:spLocks noGrp="1"/>
          </p:cNvSpPr>
          <p:nvPr>
            <p:ph type="title"/>
          </p:nvPr>
        </p:nvSpPr>
        <p:spPr/>
        <p:txBody>
          <a:bodyPr/>
          <a:lstStyle/>
          <a:p>
            <a:r>
              <a:rPr lang="en-US" dirty="0"/>
              <a:t>Let’s Practice</a:t>
            </a:r>
          </a:p>
        </p:txBody>
      </p:sp>
    </p:spTree>
    <p:extLst>
      <p:ext uri="{BB962C8B-B14F-4D97-AF65-F5344CB8AC3E}">
        <p14:creationId xmlns:p14="http://schemas.microsoft.com/office/powerpoint/2010/main" val="423221472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Some Advanced ER Concepts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75</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75082953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Weak Entity Sets</a:t>
            </a:r>
          </a:p>
        </p:txBody>
      </p:sp>
      <p:sp>
        <p:nvSpPr>
          <p:cNvPr id="43011" name="Rectangle 3"/>
          <p:cNvSpPr>
            <a:spLocks noGrp="1" noChangeArrowheads="1"/>
          </p:cNvSpPr>
          <p:nvPr>
            <p:ph type="body" idx="1"/>
          </p:nvPr>
        </p:nvSpPr>
        <p:spPr>
          <a:xfrm>
            <a:off x="1719264" y="892029"/>
            <a:ext cx="5722444" cy="3103900"/>
          </a:xfrm>
        </p:spPr>
        <p:txBody>
          <a:bodyPr/>
          <a:lstStyle/>
          <a:p>
            <a:r>
              <a:rPr lang="en-US" altLang="en-US" dirty="0"/>
              <a:t>Consider a </a:t>
            </a:r>
            <a:r>
              <a:rPr lang="en-US" altLang="en-US" i="1" dirty="0"/>
              <a:t>section</a:t>
            </a:r>
            <a:r>
              <a:rPr lang="en-US" altLang="en-US" dirty="0"/>
              <a:t> entity, which is uniquely identified by a </a:t>
            </a:r>
            <a:r>
              <a:rPr lang="en-US" altLang="en-US" i="1" dirty="0" err="1"/>
              <a:t>course_id</a:t>
            </a:r>
            <a:r>
              <a:rPr lang="en-US" altLang="en-US" dirty="0"/>
              <a:t>, </a:t>
            </a:r>
            <a:r>
              <a:rPr lang="en-US" altLang="en-US" i="1" dirty="0"/>
              <a:t>semester, year</a:t>
            </a:r>
            <a:r>
              <a:rPr lang="en-US" altLang="en-US" dirty="0"/>
              <a:t>, and </a:t>
            </a:r>
            <a:r>
              <a:rPr lang="en-US" altLang="en-US" i="1" dirty="0" err="1"/>
              <a:t>sec_id</a:t>
            </a:r>
            <a:r>
              <a:rPr lang="en-US" altLang="en-US" dirty="0"/>
              <a:t>.</a:t>
            </a:r>
          </a:p>
          <a:p>
            <a:r>
              <a:rPr lang="en-US" altLang="en-US" dirty="0"/>
              <a:t>Clearly, section entities are related to course entities. Suppose we create a relationship set </a:t>
            </a:r>
            <a:r>
              <a:rPr lang="en-US" altLang="en-US" i="1" dirty="0" err="1"/>
              <a:t>sec_course</a:t>
            </a:r>
            <a:r>
              <a:rPr lang="en-US" altLang="en-US" dirty="0"/>
              <a:t> between entity sets </a:t>
            </a:r>
            <a:r>
              <a:rPr lang="en-US" altLang="en-US" i="1" dirty="0"/>
              <a:t>section</a:t>
            </a:r>
            <a:r>
              <a:rPr lang="en-US" altLang="en-US" dirty="0"/>
              <a:t> and </a:t>
            </a:r>
            <a:r>
              <a:rPr lang="en-US" altLang="en-US" i="1" dirty="0"/>
              <a:t>course</a:t>
            </a:r>
            <a:r>
              <a:rPr lang="en-US" altLang="en-US" dirty="0"/>
              <a:t>.</a:t>
            </a:r>
          </a:p>
          <a:p>
            <a:r>
              <a:rPr lang="en-US" altLang="en-US" dirty="0"/>
              <a:t>Note that the information in </a:t>
            </a:r>
            <a:r>
              <a:rPr lang="en-US" altLang="en-US" i="1" dirty="0" err="1"/>
              <a:t>sec_course</a:t>
            </a:r>
            <a:r>
              <a:rPr lang="en-US" altLang="en-US" dirty="0"/>
              <a:t> is redundant, since </a:t>
            </a:r>
            <a:r>
              <a:rPr lang="en-US" altLang="en-US" i="1" dirty="0"/>
              <a:t>section</a:t>
            </a:r>
            <a:r>
              <a:rPr lang="en-US" altLang="en-US" dirty="0"/>
              <a:t> already has an attribute </a:t>
            </a:r>
            <a:r>
              <a:rPr lang="en-US" altLang="en-US" i="1" dirty="0" err="1"/>
              <a:t>course_id</a:t>
            </a:r>
            <a:r>
              <a:rPr lang="en-US" altLang="en-US" dirty="0"/>
              <a:t>, which identifies the course with which the section is related. </a:t>
            </a:r>
          </a:p>
          <a:p>
            <a:r>
              <a:rPr lang="en-US" altLang="en-US" dirty="0"/>
              <a:t>One option to deal with this redundancy is to get rid of the relationship </a:t>
            </a:r>
            <a:r>
              <a:rPr lang="en-US" altLang="en-US" dirty="0" err="1"/>
              <a:t>s</a:t>
            </a:r>
            <a:r>
              <a:rPr lang="en-US" altLang="en-US" i="1" dirty="0" err="1"/>
              <a:t>ec_course</a:t>
            </a:r>
            <a:r>
              <a:rPr lang="en-US" altLang="en-US" dirty="0"/>
              <a:t>;  however, by doing so the relationship between </a:t>
            </a:r>
            <a:r>
              <a:rPr lang="en-US" altLang="en-US" i="1" dirty="0"/>
              <a:t>section</a:t>
            </a:r>
            <a:r>
              <a:rPr lang="en-US" altLang="en-US" dirty="0"/>
              <a:t> and </a:t>
            </a:r>
            <a:r>
              <a:rPr lang="en-US" altLang="en-US" i="1" dirty="0"/>
              <a:t>course </a:t>
            </a:r>
            <a:r>
              <a:rPr lang="en-US" altLang="en-US" dirty="0"/>
              <a:t>becomes implicit in an attribute, which is not desirable.</a:t>
            </a:r>
          </a:p>
        </p:txBody>
      </p:sp>
    </p:spTree>
    <p:extLst>
      <p:ext uri="{BB962C8B-B14F-4D97-AF65-F5344CB8AC3E}">
        <p14:creationId xmlns:p14="http://schemas.microsoft.com/office/powerpoint/2010/main" val="311715537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Weak Entity Sets (Cont.)</a:t>
            </a:r>
          </a:p>
        </p:txBody>
      </p:sp>
      <p:sp>
        <p:nvSpPr>
          <p:cNvPr id="44035" name="Rectangle 3"/>
          <p:cNvSpPr>
            <a:spLocks noGrp="1" noChangeArrowheads="1"/>
          </p:cNvSpPr>
          <p:nvPr>
            <p:ph type="body" idx="1"/>
          </p:nvPr>
        </p:nvSpPr>
        <p:spPr>
          <a:xfrm>
            <a:off x="1719263" y="792332"/>
            <a:ext cx="5751386" cy="3782049"/>
          </a:xfrm>
        </p:spPr>
        <p:txBody>
          <a:bodyPr/>
          <a:lstStyle/>
          <a:p>
            <a:r>
              <a:rPr lang="en-US" altLang="en-US" dirty="0"/>
              <a:t>An alternative way to deal with this redundancy is to not store the attribute </a:t>
            </a:r>
            <a:r>
              <a:rPr lang="en-US" altLang="en-US" i="1" dirty="0" err="1"/>
              <a:t>course_id</a:t>
            </a:r>
            <a:r>
              <a:rPr lang="en-US" altLang="en-US" dirty="0"/>
              <a:t>  in the </a:t>
            </a:r>
            <a:r>
              <a:rPr lang="en-US" altLang="en-US" i="1" dirty="0"/>
              <a:t>section</a:t>
            </a:r>
            <a:r>
              <a:rPr lang="en-US" altLang="en-US" dirty="0"/>
              <a:t> entity and to only store the remaining attributes </a:t>
            </a:r>
            <a:r>
              <a:rPr lang="en-US" altLang="en-US" i="1" dirty="0" err="1"/>
              <a:t>section_id</a:t>
            </a:r>
            <a:r>
              <a:rPr lang="en-US" altLang="en-US" dirty="0"/>
              <a:t>,  </a:t>
            </a:r>
            <a:r>
              <a:rPr lang="en-US" altLang="en-US" i="1" dirty="0"/>
              <a:t>year</a:t>
            </a:r>
            <a:r>
              <a:rPr lang="en-US" altLang="en-US" dirty="0"/>
              <a:t>, and </a:t>
            </a:r>
            <a:r>
              <a:rPr lang="en-US" altLang="en-US" i="1" dirty="0"/>
              <a:t>semester. </a:t>
            </a:r>
          </a:p>
          <a:p>
            <a:pPr lvl="1"/>
            <a:r>
              <a:rPr lang="en-US" altLang="en-US" dirty="0">
                <a:ea typeface="ＭＳ Ｐゴシック" panose="020B0600070205080204" pitchFamily="34" charset="-128"/>
              </a:rPr>
              <a:t>However, the entity set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then does not have enough attributes to identify a particular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entity uniquely</a:t>
            </a:r>
          </a:p>
          <a:p>
            <a:r>
              <a:rPr lang="en-US" altLang="en-US" dirty="0"/>
              <a:t>To deal with this problem, we treat the relationship </a:t>
            </a:r>
            <a:r>
              <a:rPr lang="en-US" altLang="en-US" i="1" dirty="0" err="1"/>
              <a:t>sec_course</a:t>
            </a:r>
            <a:r>
              <a:rPr lang="en-US" altLang="en-US" dirty="0"/>
              <a:t>  as a special relationship that provides extra information, in this case, the </a:t>
            </a:r>
            <a:r>
              <a:rPr lang="en-US" altLang="en-US" i="1" dirty="0" err="1"/>
              <a:t>course_id</a:t>
            </a:r>
            <a:r>
              <a:rPr lang="en-US" altLang="en-US" dirty="0"/>
              <a:t>, required to identify </a:t>
            </a:r>
            <a:r>
              <a:rPr lang="en-US" altLang="en-US" i="1" dirty="0"/>
              <a:t>section</a:t>
            </a:r>
            <a:r>
              <a:rPr lang="en-US" altLang="en-US" dirty="0"/>
              <a:t>  entities uniquely.</a:t>
            </a:r>
          </a:p>
          <a:p>
            <a:r>
              <a:rPr lang="en-US" altLang="en-US" dirty="0"/>
              <a:t>A </a:t>
            </a:r>
            <a:r>
              <a:rPr lang="en-US" altLang="en-US" b="1" dirty="0">
                <a:solidFill>
                  <a:srgbClr val="002060"/>
                </a:solidFill>
              </a:rPr>
              <a:t>weak entity set</a:t>
            </a:r>
            <a:r>
              <a:rPr lang="en-US" altLang="en-US" dirty="0">
                <a:solidFill>
                  <a:srgbClr val="002060"/>
                </a:solidFill>
              </a:rPr>
              <a:t> </a:t>
            </a:r>
            <a:r>
              <a:rPr lang="en-US" altLang="en-US" dirty="0"/>
              <a:t>is one whose existence is dependent on another entity, called its </a:t>
            </a:r>
            <a:r>
              <a:rPr lang="en-US" altLang="en-US" b="1" dirty="0">
                <a:solidFill>
                  <a:srgbClr val="002060"/>
                </a:solidFill>
              </a:rPr>
              <a:t>identifying entity</a:t>
            </a:r>
            <a:endParaRPr lang="en-US" altLang="en-US" dirty="0">
              <a:solidFill>
                <a:srgbClr val="002060"/>
              </a:solidFill>
            </a:endParaRPr>
          </a:p>
          <a:p>
            <a:r>
              <a:rPr lang="en-US" altLang="en-US" dirty="0"/>
              <a:t>Instead of associating a primary key with a weak entity, we use the identifying entity, along with extra attributes called </a:t>
            </a:r>
            <a:r>
              <a:rPr lang="en-US" altLang="en-US" b="1" dirty="0">
                <a:solidFill>
                  <a:srgbClr val="002060"/>
                </a:solidFill>
              </a:rPr>
              <a:t>discriminator</a:t>
            </a:r>
            <a:r>
              <a:rPr lang="en-US" altLang="en-US" dirty="0">
                <a:solidFill>
                  <a:srgbClr val="002060"/>
                </a:solidFill>
              </a:rPr>
              <a:t> </a:t>
            </a:r>
            <a:r>
              <a:rPr lang="en-US" altLang="en-US" dirty="0"/>
              <a:t>to uniquely identify a weak entity. </a:t>
            </a:r>
          </a:p>
          <a:p>
            <a:endParaRPr lang="en-US" altLang="en-US" dirty="0"/>
          </a:p>
        </p:txBody>
      </p:sp>
    </p:spTree>
    <p:extLst>
      <p:ext uri="{BB962C8B-B14F-4D97-AF65-F5344CB8AC3E}">
        <p14:creationId xmlns:p14="http://schemas.microsoft.com/office/powerpoint/2010/main" val="29985218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Weak Entity Sets (Cont.)</a:t>
            </a:r>
          </a:p>
        </p:txBody>
      </p:sp>
      <p:sp>
        <p:nvSpPr>
          <p:cNvPr id="45059" name="Rectangle 3"/>
          <p:cNvSpPr>
            <a:spLocks noGrp="1" noChangeArrowheads="1"/>
          </p:cNvSpPr>
          <p:nvPr>
            <p:ph type="body" idx="1"/>
          </p:nvPr>
        </p:nvSpPr>
        <p:spPr>
          <a:xfrm>
            <a:off x="1719263" y="861312"/>
            <a:ext cx="5650802" cy="3472945"/>
          </a:xfrm>
        </p:spPr>
        <p:txBody>
          <a:bodyPr/>
          <a:lstStyle/>
          <a:p>
            <a:r>
              <a:rPr lang="en-US" altLang="en-US" dirty="0"/>
              <a:t>An entity set that is not a weak entity set is termed a </a:t>
            </a:r>
            <a:r>
              <a:rPr lang="en-US" altLang="en-US" b="1" dirty="0">
                <a:solidFill>
                  <a:srgbClr val="002060"/>
                </a:solidFill>
              </a:rPr>
              <a:t>strong entity set</a:t>
            </a:r>
            <a:r>
              <a:rPr lang="en-US" altLang="en-US" dirty="0">
                <a:solidFill>
                  <a:srgbClr val="000099"/>
                </a:solidFill>
              </a:rPr>
              <a:t>.</a:t>
            </a:r>
          </a:p>
          <a:p>
            <a:r>
              <a:rPr lang="en-US" altLang="en-US" dirty="0"/>
              <a:t>Every weak entity must be associated with an identifying entity; that is, the weak entity set is said to be </a:t>
            </a:r>
            <a:r>
              <a:rPr lang="en-US" altLang="en-US" b="1" dirty="0">
                <a:solidFill>
                  <a:srgbClr val="002060"/>
                </a:solidFill>
              </a:rPr>
              <a:t>existence dependent</a:t>
            </a:r>
            <a:r>
              <a:rPr lang="en-US" altLang="en-US" dirty="0">
                <a:solidFill>
                  <a:srgbClr val="002060"/>
                </a:solidFill>
              </a:rPr>
              <a:t> </a:t>
            </a:r>
            <a:r>
              <a:rPr lang="en-US" altLang="en-US" dirty="0"/>
              <a:t>on the identifying entity set. </a:t>
            </a:r>
          </a:p>
          <a:p>
            <a:r>
              <a:rPr lang="en-US" altLang="en-US" dirty="0"/>
              <a:t>The identifying entity set is said to </a:t>
            </a:r>
            <a:r>
              <a:rPr lang="en-US" altLang="en-US" b="1" dirty="0">
                <a:solidFill>
                  <a:srgbClr val="002060"/>
                </a:solidFill>
              </a:rPr>
              <a:t>own</a:t>
            </a:r>
            <a:r>
              <a:rPr lang="en-US" altLang="en-US" dirty="0"/>
              <a:t> the weak entity set that it identifies. </a:t>
            </a:r>
          </a:p>
          <a:p>
            <a:r>
              <a:rPr lang="en-US" altLang="en-US" dirty="0"/>
              <a:t>The relationship associating the weak entity set with the identifying entity set is called the </a:t>
            </a:r>
            <a:r>
              <a:rPr lang="en-US" altLang="en-US" b="1" dirty="0">
                <a:solidFill>
                  <a:srgbClr val="002060"/>
                </a:solidFill>
              </a:rPr>
              <a:t>identifying relationship</a:t>
            </a:r>
            <a:r>
              <a:rPr lang="en-US" altLang="en-US" dirty="0"/>
              <a:t>.</a:t>
            </a:r>
          </a:p>
          <a:p>
            <a:r>
              <a:rPr lang="en-US" altLang="en-US" dirty="0"/>
              <a:t>Note that the relational schema we eventually create from the entity set </a:t>
            </a:r>
            <a:r>
              <a:rPr lang="en-US" altLang="en-US" i="1" dirty="0"/>
              <a:t>section</a:t>
            </a:r>
            <a:r>
              <a:rPr lang="en-US" altLang="en-US" dirty="0"/>
              <a:t> does have the attribute </a:t>
            </a:r>
            <a:r>
              <a:rPr lang="en-US" altLang="en-US" i="1" dirty="0" err="1"/>
              <a:t>course_id</a:t>
            </a:r>
            <a:r>
              <a:rPr lang="en-US" altLang="en-US" dirty="0"/>
              <a:t>, for reasons that will become clear later, even though we have dropped the attribute </a:t>
            </a:r>
            <a:r>
              <a:rPr lang="en-US" altLang="en-US" i="1" dirty="0" err="1"/>
              <a:t>course_id</a:t>
            </a:r>
            <a:r>
              <a:rPr lang="en-US" altLang="en-US" dirty="0"/>
              <a:t>  from the entity set </a:t>
            </a:r>
            <a:r>
              <a:rPr lang="en-US" altLang="en-US" i="1" dirty="0"/>
              <a:t>section.</a:t>
            </a:r>
          </a:p>
        </p:txBody>
      </p:sp>
    </p:spTree>
    <p:extLst>
      <p:ext uri="{BB962C8B-B14F-4D97-AF65-F5344CB8AC3E}">
        <p14:creationId xmlns:p14="http://schemas.microsoft.com/office/powerpoint/2010/main" val="297187821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362" name="Rectangle 2"/>
          <p:cNvSpPr>
            <a:spLocks noGrp="1" noChangeArrowheads="1"/>
          </p:cNvSpPr>
          <p:nvPr>
            <p:ph type="title"/>
          </p:nvPr>
        </p:nvSpPr>
        <p:spPr>
          <a:xfrm>
            <a:off x="1547813" y="64294"/>
            <a:ext cx="6057900" cy="457200"/>
          </a:xfrm>
        </p:spPr>
        <p:txBody>
          <a:bodyPr/>
          <a:lstStyle/>
          <a:p>
            <a:pPr>
              <a:defRPr/>
            </a:pPr>
            <a:r>
              <a:rPr lang="en-US" altLang="en-US" dirty="0">
                <a:effectLst>
                  <a:outerShdw blurRad="38100" dist="38100" dir="2700000" algn="tl">
                    <a:srgbClr val="C0C0C0"/>
                  </a:outerShdw>
                </a:effectLst>
              </a:rPr>
              <a:t>Expressing Weak Entity Sets</a:t>
            </a:r>
          </a:p>
        </p:txBody>
      </p:sp>
      <p:sp>
        <p:nvSpPr>
          <p:cNvPr id="46083" name="Rectangle 3"/>
          <p:cNvSpPr>
            <a:spLocks noGrp="1" noChangeArrowheads="1"/>
          </p:cNvSpPr>
          <p:nvPr>
            <p:ph type="body" idx="1"/>
          </p:nvPr>
        </p:nvSpPr>
        <p:spPr>
          <a:xfrm>
            <a:off x="1728927" y="856918"/>
            <a:ext cx="5558842" cy="1666827"/>
          </a:xfrm>
        </p:spPr>
        <p:txBody>
          <a:bodyPr/>
          <a:lstStyle/>
          <a:p>
            <a:r>
              <a:rPr lang="en-US" altLang="en-US" dirty="0"/>
              <a:t>In E-R diagrams, a weak entity set is depicted via a double rectangle.</a:t>
            </a:r>
          </a:p>
          <a:p>
            <a:r>
              <a:rPr lang="en-US" altLang="en-US" dirty="0"/>
              <a:t>We underline the discriminator of a weak entity set  with a dashed line.</a:t>
            </a:r>
          </a:p>
          <a:p>
            <a:r>
              <a:rPr lang="en-US" altLang="en-US" dirty="0"/>
              <a:t>The relationship set connecting the  weak entity set to the identifying strong entity set is depicted by a double diamond. </a:t>
            </a:r>
          </a:p>
          <a:p>
            <a:r>
              <a:rPr lang="en-US" altLang="en-US" dirty="0"/>
              <a:t>Primary key for </a:t>
            </a:r>
            <a:r>
              <a:rPr lang="en-US" altLang="en-US" i="1" dirty="0"/>
              <a:t>section </a:t>
            </a:r>
            <a:r>
              <a:rPr lang="en-US" altLang="en-US" dirty="0"/>
              <a:t>– (</a:t>
            </a:r>
            <a:r>
              <a:rPr lang="en-US" altLang="en-US" i="1" dirty="0" err="1"/>
              <a:t>course_id</a:t>
            </a:r>
            <a:r>
              <a:rPr lang="en-US" altLang="en-US" i="1" dirty="0"/>
              <a:t>, </a:t>
            </a:r>
            <a:r>
              <a:rPr lang="en-US" altLang="en-US" i="1" dirty="0" err="1"/>
              <a:t>sec_id</a:t>
            </a:r>
            <a:r>
              <a:rPr lang="en-US" altLang="en-US" i="1" dirty="0"/>
              <a:t>, semester, year</a:t>
            </a:r>
            <a:r>
              <a:rPr lang="en-US" altLang="en-US" sz="1500" dirty="0"/>
              <a:t>)</a:t>
            </a:r>
          </a:p>
        </p:txBody>
      </p:sp>
      <p:pic>
        <p:nvPicPr>
          <p:cNvPr id="46084"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98648" y="2693802"/>
            <a:ext cx="3959546" cy="840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76330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Rectangle 2">
            <a:extLst>
              <a:ext uri="{FF2B5EF4-FFF2-40B4-BE49-F238E27FC236}">
                <a16:creationId xmlns:a16="http://schemas.microsoft.com/office/drawing/2014/main" id="{6C427681-FE92-4716-B0D6-3C1132EC37B2}"/>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Data Dictionary Storage</a:t>
            </a:r>
          </a:p>
        </p:txBody>
      </p:sp>
      <p:sp>
        <p:nvSpPr>
          <p:cNvPr id="102403" name="Rectangle 3">
            <a:extLst>
              <a:ext uri="{FF2B5EF4-FFF2-40B4-BE49-F238E27FC236}">
                <a16:creationId xmlns:a16="http://schemas.microsoft.com/office/drawing/2014/main" id="{5F8AF8E1-0BFE-4988-B8AF-22B99F21E0C1}"/>
              </a:ext>
            </a:extLst>
          </p:cNvPr>
          <p:cNvSpPr>
            <a:spLocks noGrp="1" noChangeArrowheads="1"/>
          </p:cNvSpPr>
          <p:nvPr>
            <p:ph type="body" idx="1"/>
          </p:nvPr>
        </p:nvSpPr>
        <p:spPr>
          <a:xfrm>
            <a:off x="1828801" y="1334691"/>
            <a:ext cx="5460206" cy="3395663"/>
          </a:xfrm>
        </p:spPr>
        <p:txBody>
          <a:bodyPr/>
          <a:lstStyle/>
          <a:p>
            <a:pPr>
              <a:lnSpc>
                <a:spcPct val="90000"/>
              </a:lnSpc>
            </a:pPr>
            <a:r>
              <a:rPr lang="en-US" altLang="en-US" dirty="0"/>
              <a:t>Information about relations</a:t>
            </a:r>
          </a:p>
          <a:p>
            <a:pPr lvl="1">
              <a:lnSpc>
                <a:spcPct val="90000"/>
              </a:lnSpc>
            </a:pPr>
            <a:r>
              <a:rPr lang="en-US" altLang="en-US" dirty="0"/>
              <a:t>names of relations</a:t>
            </a:r>
          </a:p>
          <a:p>
            <a:pPr lvl="1">
              <a:lnSpc>
                <a:spcPct val="90000"/>
              </a:lnSpc>
            </a:pPr>
            <a:r>
              <a:rPr lang="en-US" altLang="en-US" dirty="0"/>
              <a:t>names, types and lengths of attributes of each relation</a:t>
            </a:r>
          </a:p>
          <a:p>
            <a:pPr lvl="1">
              <a:lnSpc>
                <a:spcPct val="90000"/>
              </a:lnSpc>
            </a:pPr>
            <a:r>
              <a:rPr lang="en-US" altLang="en-US" dirty="0"/>
              <a:t>names and definitions of views</a:t>
            </a:r>
          </a:p>
          <a:p>
            <a:pPr lvl="1">
              <a:lnSpc>
                <a:spcPct val="90000"/>
              </a:lnSpc>
            </a:pPr>
            <a:r>
              <a:rPr lang="en-US" altLang="en-US" dirty="0"/>
              <a:t>integrity constraints</a:t>
            </a:r>
          </a:p>
          <a:p>
            <a:pPr>
              <a:lnSpc>
                <a:spcPct val="90000"/>
              </a:lnSpc>
            </a:pPr>
            <a:r>
              <a:rPr lang="en-US" altLang="en-US" dirty="0"/>
              <a:t>User and accounting information, including passwords</a:t>
            </a:r>
          </a:p>
          <a:p>
            <a:pPr>
              <a:lnSpc>
                <a:spcPct val="90000"/>
              </a:lnSpc>
            </a:pPr>
            <a:r>
              <a:rPr lang="en-US" altLang="en-US" dirty="0"/>
              <a:t>Statistical and descriptive data</a:t>
            </a:r>
          </a:p>
          <a:p>
            <a:pPr lvl="1">
              <a:lnSpc>
                <a:spcPct val="90000"/>
              </a:lnSpc>
            </a:pPr>
            <a:r>
              <a:rPr lang="en-US" altLang="en-US" dirty="0"/>
              <a:t>number of tuples in each relation</a:t>
            </a:r>
          </a:p>
          <a:p>
            <a:pPr>
              <a:lnSpc>
                <a:spcPct val="90000"/>
              </a:lnSpc>
            </a:pPr>
            <a:r>
              <a:rPr lang="en-US" altLang="en-US" dirty="0"/>
              <a:t>Physical file organization information</a:t>
            </a:r>
          </a:p>
          <a:p>
            <a:pPr lvl="1">
              <a:lnSpc>
                <a:spcPct val="90000"/>
              </a:lnSpc>
            </a:pPr>
            <a:r>
              <a:rPr lang="en-US" altLang="en-US" dirty="0"/>
              <a:t>How relation is stored (sequential/hash/…)</a:t>
            </a:r>
          </a:p>
          <a:p>
            <a:pPr lvl="1">
              <a:lnSpc>
                <a:spcPct val="90000"/>
              </a:lnSpc>
            </a:pPr>
            <a:r>
              <a:rPr lang="en-US" altLang="en-US" dirty="0"/>
              <a:t>Physical location of relation </a:t>
            </a:r>
          </a:p>
          <a:p>
            <a:pPr>
              <a:lnSpc>
                <a:spcPct val="90000"/>
              </a:lnSpc>
            </a:pPr>
            <a:r>
              <a:rPr lang="en-US" altLang="en-US" dirty="0"/>
              <a:t>Information about indices (Chapter 14) </a:t>
            </a:r>
          </a:p>
        </p:txBody>
      </p:sp>
      <p:sp>
        <p:nvSpPr>
          <p:cNvPr id="102404" name="Text Box 6">
            <a:extLst>
              <a:ext uri="{FF2B5EF4-FFF2-40B4-BE49-F238E27FC236}">
                <a16:creationId xmlns:a16="http://schemas.microsoft.com/office/drawing/2014/main" id="{38943F03-FAEF-41D0-8332-F8979FE58597}"/>
              </a:ext>
            </a:extLst>
          </p:cNvPr>
          <p:cNvSpPr txBox="1">
            <a:spLocks noChangeArrowheads="1"/>
          </p:cNvSpPr>
          <p:nvPr/>
        </p:nvSpPr>
        <p:spPr bwMode="auto">
          <a:xfrm>
            <a:off x="1828800" y="829188"/>
            <a:ext cx="5008960"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 typeface="Monotype Sorts" pitchFamily="-65" charset="2"/>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The</a:t>
            </a:r>
            <a:r>
              <a:rPr kumimoji="0" lang="en-US" altLang="en-US" sz="1275" b="0" i="0" u="none" strike="noStrike" kern="1200" cap="none" spc="0" normalizeH="0" baseline="0" noProof="0" dirty="0">
                <a:ln>
                  <a:noFill/>
                </a:ln>
                <a:solidFill>
                  <a:srgbClr val="000099"/>
                </a:solidFill>
                <a:effectLst/>
                <a:uLnTx/>
                <a:uFillTx/>
                <a:latin typeface="Helvetica" panose="020B0604020202020204" pitchFamily="34" charset="0"/>
                <a:ea typeface="MS PGothic" panose="020B0600070205080204" pitchFamily="34" charset="-128"/>
                <a:cs typeface="+mn-cs"/>
              </a:rPr>
              <a:t> </a:t>
            </a:r>
            <a:r>
              <a:rPr kumimoji="0" lang="en-US" altLang="en-US" sz="1275" b="1" i="0" u="none" strike="noStrike" kern="1200" cap="none" spc="0" normalizeH="0" baseline="0" noProof="0" dirty="0">
                <a:ln>
                  <a:noFill/>
                </a:ln>
                <a:solidFill>
                  <a:srgbClr val="002060"/>
                </a:solidFill>
                <a:effectLst/>
                <a:uLnTx/>
                <a:uFillTx/>
                <a:latin typeface="Helvetica" panose="020B0604020202020204" pitchFamily="34" charset="0"/>
                <a:ea typeface="MS PGothic" panose="020B0600070205080204" pitchFamily="34" charset="-128"/>
                <a:cs typeface="+mn-cs"/>
              </a:rPr>
              <a:t>Data dictionary</a:t>
            </a:r>
            <a:r>
              <a:rPr kumimoji="0" lang="en-US" altLang="en-US" sz="1275" b="0" i="0" u="none" strike="noStrike" kern="1200" cap="none" spc="0" normalizeH="0" baseline="0" noProof="0" dirty="0">
                <a:ln>
                  <a:noFill/>
                </a:ln>
                <a:solidFill>
                  <a:srgbClr val="002060"/>
                </a:solidFill>
                <a:effectLst/>
                <a:uLnTx/>
                <a:uFillTx/>
                <a:latin typeface="Helvetica" panose="020B0604020202020204" pitchFamily="34" charset="0"/>
                <a:ea typeface="MS PGothic"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(also called </a:t>
            </a:r>
            <a:r>
              <a:rPr kumimoji="0" lang="en-US" altLang="en-US" sz="1275" b="1" i="0" u="none" strike="noStrike" kern="1200" cap="none" spc="0" normalizeH="0" baseline="0" noProof="0" dirty="0">
                <a:ln>
                  <a:noFill/>
                </a:ln>
                <a:solidFill>
                  <a:srgbClr val="002060"/>
                </a:solidFill>
                <a:effectLst/>
                <a:uLnTx/>
                <a:uFillTx/>
                <a:latin typeface="Helvetica" panose="020B0604020202020204" pitchFamily="34" charset="0"/>
                <a:ea typeface="MS PGothic" panose="020B0600070205080204" pitchFamily="34" charset="-128"/>
                <a:cs typeface="+mn-cs"/>
              </a:rPr>
              <a:t>system catalog</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stores </a:t>
            </a:r>
            <a:r>
              <a:rPr kumimoji="0" lang="en-US" altLang="en-US" sz="1275" b="1" i="0" u="none" strike="noStrike" kern="1200" cap="none" spc="0" normalizeH="0" baseline="0" noProof="0" dirty="0">
                <a:ln>
                  <a:noFill/>
                </a:ln>
                <a:solidFill>
                  <a:srgbClr val="002060"/>
                </a:solidFill>
                <a:effectLst/>
                <a:uLnTx/>
                <a:uFillTx/>
                <a:latin typeface="Helvetica" panose="020B0604020202020204" pitchFamily="34" charset="0"/>
                <a:ea typeface="MS PGothic" panose="020B0600070205080204" pitchFamily="34" charset="-128"/>
                <a:cs typeface="+mn-cs"/>
              </a:rPr>
              <a:t>metadata</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that is, data about data, such as</a:t>
            </a:r>
          </a:p>
        </p:txBody>
      </p:sp>
    </p:spTree>
    <p:extLst>
      <p:ext uri="{BB962C8B-B14F-4D97-AF65-F5344CB8AC3E}">
        <p14:creationId xmlns:p14="http://schemas.microsoft.com/office/powerpoint/2010/main" val="251784794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4105F3A-51C4-6647-9D86-7EE5EC80BF67}"/>
              </a:ext>
            </a:extLst>
          </p:cNvPr>
          <p:cNvSpPr>
            <a:spLocks noChangeArrowheads="1"/>
          </p:cNvSpPr>
          <p:nvPr/>
        </p:nvSpPr>
        <p:spPr bwMode="auto">
          <a:xfrm>
            <a:off x="0"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33794" name="Rectangle 7">
            <a:extLst>
              <a:ext uri="{FF2B5EF4-FFF2-40B4-BE49-F238E27FC236}">
                <a16:creationId xmlns:a16="http://schemas.microsoft.com/office/drawing/2014/main" id="{2D8A47D8-DB33-E34B-A433-FC79FD290EAE}"/>
              </a:ext>
            </a:extLst>
          </p:cNvPr>
          <p:cNvSpPr>
            <a:spLocks noChangeArrowheads="1"/>
          </p:cNvSpPr>
          <p:nvPr/>
        </p:nvSpPr>
        <p:spPr bwMode="auto">
          <a:xfrm>
            <a:off x="228600" y="1"/>
            <a:ext cx="680878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An Example – Classic Models</a:t>
            </a:r>
          </a:p>
        </p:txBody>
      </p:sp>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80</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Introduction to Databases (F21): Lecture 5: ER, Relational, SQL (IV) </a:t>
            </a:r>
          </a:p>
        </p:txBody>
      </p:sp>
      <p:pic>
        <p:nvPicPr>
          <p:cNvPr id="2" name="Picture 1">
            <a:extLst>
              <a:ext uri="{FF2B5EF4-FFF2-40B4-BE49-F238E27FC236}">
                <a16:creationId xmlns:a16="http://schemas.microsoft.com/office/drawing/2014/main" id="{A94CC3F2-44E4-714A-BA93-E0857083E5DF}"/>
              </a:ext>
            </a:extLst>
          </p:cNvPr>
          <p:cNvPicPr>
            <a:picLocks noChangeAspect="1"/>
          </p:cNvPicPr>
          <p:nvPr/>
        </p:nvPicPr>
        <p:blipFill>
          <a:blip r:embed="rId4"/>
          <a:stretch>
            <a:fillRect/>
          </a:stretch>
        </p:blipFill>
        <p:spPr>
          <a:xfrm>
            <a:off x="228601" y="513569"/>
            <a:ext cx="6570209" cy="4116363"/>
          </a:xfrm>
          <a:prstGeom prst="rect">
            <a:avLst/>
          </a:prstGeom>
        </p:spPr>
      </p:pic>
      <p:sp>
        <p:nvSpPr>
          <p:cNvPr id="3" name="Rectangle 2">
            <a:extLst>
              <a:ext uri="{FF2B5EF4-FFF2-40B4-BE49-F238E27FC236}">
                <a16:creationId xmlns:a16="http://schemas.microsoft.com/office/drawing/2014/main" id="{2671EAF3-6495-FF4F-BBE3-89B03D796B20}"/>
              </a:ext>
            </a:extLst>
          </p:cNvPr>
          <p:cNvSpPr/>
          <p:nvPr/>
        </p:nvSpPr>
        <p:spPr>
          <a:xfrm>
            <a:off x="4226689" y="664198"/>
            <a:ext cx="4497963" cy="300082"/>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https://</a:t>
            </a:r>
            <a:r>
              <a:rPr kumimoji="0" lang="en-US" sz="1350" b="0" i="0" u="none" strike="noStrike" kern="1200" cap="none" spc="0" normalizeH="0" baseline="0" noProof="0" dirty="0" err="1">
                <a:ln>
                  <a:noFill/>
                </a:ln>
                <a:solidFill>
                  <a:prstClr val="black"/>
                </a:solidFill>
                <a:effectLst/>
                <a:uLnTx/>
                <a:uFillTx/>
                <a:latin typeface="Calibri" panose="020F0502020204030204"/>
                <a:ea typeface="ＭＳ Ｐゴシック" charset="-128"/>
                <a:cs typeface="+mn-cs"/>
              </a:rPr>
              <a:t>www.mysqltutorial.org</a:t>
            </a: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a:t>
            </a:r>
            <a:r>
              <a:rPr kumimoji="0" lang="en-US" sz="1350" b="0" i="0" u="none" strike="noStrike" kern="1200" cap="none" spc="0" normalizeH="0" baseline="0" noProof="0" dirty="0" err="1">
                <a:ln>
                  <a:noFill/>
                </a:ln>
                <a:solidFill>
                  <a:prstClr val="black"/>
                </a:solidFill>
                <a:effectLst/>
                <a:uLnTx/>
                <a:uFillTx/>
                <a:latin typeface="Calibri" panose="020F0502020204030204"/>
                <a:ea typeface="ＭＳ Ｐゴシック" charset="-128"/>
                <a:cs typeface="+mn-cs"/>
              </a:rPr>
              <a:t>mysql</a:t>
            </a: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-sample-</a:t>
            </a:r>
            <a:r>
              <a:rPr kumimoji="0" lang="en-US" sz="1350" b="0" i="0" u="none" strike="noStrike" kern="1200" cap="none" spc="0" normalizeH="0" baseline="0" noProof="0" dirty="0" err="1">
                <a:ln>
                  <a:noFill/>
                </a:ln>
                <a:solidFill>
                  <a:prstClr val="black"/>
                </a:solidFill>
                <a:effectLst/>
                <a:uLnTx/>
                <a:uFillTx/>
                <a:latin typeface="Calibri" panose="020F0502020204030204"/>
                <a:ea typeface="ＭＳ Ｐゴシック" charset="-128"/>
                <a:cs typeface="+mn-cs"/>
              </a:rPr>
              <a:t>database.aspx</a:t>
            </a: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a:t>
            </a:r>
          </a:p>
        </p:txBody>
      </p:sp>
    </p:spTree>
    <p:extLst>
      <p:ext uri="{BB962C8B-B14F-4D97-AF65-F5344CB8AC3E}">
        <p14:creationId xmlns:p14="http://schemas.microsoft.com/office/powerpoint/2010/main" val="97114476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9" name="Rectangle 3"/>
          <p:cNvSpPr>
            <a:spLocks noGrp="1" noChangeArrowheads="1"/>
          </p:cNvSpPr>
          <p:nvPr>
            <p:ph idx="1"/>
          </p:nvPr>
        </p:nvSpPr>
        <p:spPr/>
        <p:txBody>
          <a:bodyPr>
            <a:normAutofit/>
          </a:bodyPr>
          <a:lstStyle/>
          <a:p>
            <a:r>
              <a:rPr lang="en-US" altLang="en-US" dirty="0"/>
              <a:t>Suppose we have entity sets:</a:t>
            </a:r>
          </a:p>
          <a:p>
            <a:pPr lvl="1"/>
            <a:r>
              <a:rPr lang="en-US" altLang="en-US" i="1" dirty="0">
                <a:ea typeface="ＭＳ Ｐゴシック" panose="020B0600070205080204" pitchFamily="34" charset="-128"/>
              </a:rPr>
              <a:t>instructor</a:t>
            </a:r>
            <a:r>
              <a:rPr lang="en-US" altLang="en-US" dirty="0">
                <a:ea typeface="ＭＳ Ｐゴシック" panose="020B0600070205080204" pitchFamily="34" charset="-128"/>
              </a:rPr>
              <a:t>, with attributes: </a:t>
            </a:r>
            <a:r>
              <a:rPr lang="en-US" altLang="en-US" i="1" dirty="0">
                <a:ea typeface="ＭＳ Ｐゴシック" panose="020B0600070205080204" pitchFamily="34" charset="-128"/>
              </a:rPr>
              <a:t>ID</a:t>
            </a:r>
            <a:r>
              <a:rPr lang="en-US" altLang="en-US" dirty="0">
                <a:ea typeface="ＭＳ Ｐゴシック" panose="020B0600070205080204" pitchFamily="34" charset="-128"/>
              </a:rPr>
              <a:t>, </a:t>
            </a:r>
            <a:r>
              <a:rPr lang="en-US" altLang="en-US" i="1" dirty="0">
                <a:ea typeface="ＭＳ Ｐゴシック" panose="020B0600070205080204" pitchFamily="34" charset="-128"/>
              </a:rPr>
              <a:t>name</a:t>
            </a:r>
            <a:r>
              <a:rPr lang="en-US" altLang="en-US" dirty="0">
                <a:ea typeface="ＭＳ Ｐゴシック" panose="020B0600070205080204" pitchFamily="34" charset="-128"/>
              </a:rPr>
              <a:t>, </a:t>
            </a:r>
            <a:r>
              <a:rPr lang="en-US" altLang="en-US" i="1" dirty="0" err="1">
                <a:ea typeface="ＭＳ Ｐゴシック" panose="020B0600070205080204" pitchFamily="34" charset="-128"/>
              </a:rPr>
              <a:t>dept_name</a:t>
            </a:r>
            <a:r>
              <a:rPr lang="en-US" altLang="en-US" i="1" dirty="0">
                <a:ea typeface="ＭＳ Ｐゴシック" panose="020B0600070205080204" pitchFamily="34" charset="-128"/>
              </a:rPr>
              <a:t>, salary</a:t>
            </a:r>
          </a:p>
          <a:p>
            <a:pPr lvl="1"/>
            <a:r>
              <a:rPr lang="en-US" altLang="en-US" i="1" dirty="0">
                <a:ea typeface="ＭＳ Ｐゴシック" panose="020B0600070205080204" pitchFamily="34" charset="-128"/>
              </a:rPr>
              <a:t>department, </a:t>
            </a:r>
            <a:r>
              <a:rPr lang="en-US" altLang="en-US" dirty="0">
                <a:ea typeface="ＭＳ Ｐゴシック" panose="020B0600070205080204" pitchFamily="34" charset="-128"/>
              </a:rPr>
              <a:t>with attributes: </a:t>
            </a:r>
            <a:r>
              <a:rPr lang="en-US" altLang="en-US" i="1" dirty="0" err="1">
                <a:ea typeface="ＭＳ Ｐゴシック" panose="020B0600070205080204" pitchFamily="34" charset="-128"/>
              </a:rPr>
              <a:t>dept_name</a:t>
            </a:r>
            <a:r>
              <a:rPr lang="en-US" altLang="en-US" i="1" dirty="0">
                <a:ea typeface="ＭＳ Ｐゴシック" panose="020B0600070205080204" pitchFamily="34" charset="-128"/>
              </a:rPr>
              <a:t>, building, budget</a:t>
            </a:r>
          </a:p>
          <a:p>
            <a:r>
              <a:rPr lang="en-US" altLang="en-US" dirty="0"/>
              <a:t>We model the fact that each instructor has an associated department</a:t>
            </a:r>
            <a:r>
              <a:rPr lang="en-US" altLang="en-US" i="1" dirty="0"/>
              <a:t> </a:t>
            </a:r>
            <a:r>
              <a:rPr lang="en-US" altLang="en-US" dirty="0"/>
              <a:t>using a relationship set </a:t>
            </a:r>
            <a:r>
              <a:rPr lang="en-US" altLang="en-US" i="1" dirty="0" err="1"/>
              <a:t>inst_dept</a:t>
            </a:r>
            <a:endParaRPr lang="en-US" altLang="en-US" i="1" dirty="0"/>
          </a:p>
          <a:p>
            <a:r>
              <a:rPr lang="en-US" altLang="en-US" dirty="0"/>
              <a:t>The attribute </a:t>
            </a:r>
            <a:r>
              <a:rPr lang="en-US" altLang="en-US" i="1" dirty="0" err="1"/>
              <a:t>dept_name</a:t>
            </a:r>
            <a:r>
              <a:rPr lang="en-US" altLang="en-US" i="1" dirty="0"/>
              <a:t> </a:t>
            </a:r>
            <a:r>
              <a:rPr lang="en-US" altLang="en-US" dirty="0"/>
              <a:t>in </a:t>
            </a:r>
            <a:r>
              <a:rPr lang="en-US" altLang="en-US" i="1" dirty="0"/>
              <a:t>instructor</a:t>
            </a:r>
            <a:r>
              <a:rPr lang="en-US" altLang="en-US" dirty="0"/>
              <a:t> replicates information present in the relationship and is therefore  redundant</a:t>
            </a:r>
          </a:p>
          <a:p>
            <a:pPr lvl="1"/>
            <a:r>
              <a:rPr lang="en-US" altLang="en-US" dirty="0">
                <a:ea typeface="ＭＳ Ｐゴシック" panose="020B0600070205080204" pitchFamily="34" charset="-128"/>
              </a:rPr>
              <a:t>and needs to be removed.</a:t>
            </a:r>
          </a:p>
          <a:p>
            <a:r>
              <a:rPr lang="en-US" altLang="en-US" dirty="0"/>
              <a:t>BUT: when converting back to tables, in some cases the attribute gets reintroduced, as we will see later.</a:t>
            </a:r>
          </a:p>
        </p:txBody>
      </p:sp>
      <p:sp>
        <p:nvSpPr>
          <p:cNvPr id="67993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Redundant Attributes</a:t>
            </a:r>
          </a:p>
        </p:txBody>
      </p:sp>
      <p:pic>
        <p:nvPicPr>
          <p:cNvPr id="3" name="Picture 2"/>
          <p:cNvPicPr>
            <a:picLocks noChangeAspect="1"/>
          </p:cNvPicPr>
          <p:nvPr/>
        </p:nvPicPr>
        <p:blipFill>
          <a:blip r:embed="rId3"/>
          <a:stretch>
            <a:fillRect/>
          </a:stretch>
        </p:blipFill>
        <p:spPr>
          <a:xfrm>
            <a:off x="5029200" y="3663267"/>
            <a:ext cx="3011235" cy="889683"/>
          </a:xfrm>
          <a:prstGeom prst="rect">
            <a:avLst/>
          </a:prstGeom>
        </p:spPr>
      </p:pic>
    </p:spTree>
    <p:extLst>
      <p:ext uri="{BB962C8B-B14F-4D97-AF65-F5344CB8AC3E}">
        <p14:creationId xmlns:p14="http://schemas.microsoft.com/office/powerpoint/2010/main" val="410335837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Grp="1" noChangeArrowheads="1"/>
          </p:cNvSpPr>
          <p:nvPr>
            <p:ph idx="1"/>
          </p:nvPr>
        </p:nvSpPr>
        <p:spPr/>
        <p:txBody>
          <a:bodyPr>
            <a:normAutofit/>
          </a:bodyPr>
          <a:lstStyle/>
          <a:p>
            <a:pPr>
              <a:buFont typeface="Wingdings" panose="05000000000000000000" pitchFamily="2" charset="2"/>
              <a:buChar char="§"/>
            </a:pPr>
            <a:r>
              <a:rPr lang="en-US" altLang="en-US" dirty="0"/>
              <a:t>In designing a database schema, we must ensure that we avoid two major pitfalls:</a:t>
            </a:r>
          </a:p>
          <a:p>
            <a:pPr lvl="1">
              <a:buSzPct val="110000"/>
              <a:buFont typeface="Arial" panose="020B0604020202020204" pitchFamily="34" charset="0"/>
              <a:buChar char="•"/>
            </a:pPr>
            <a:r>
              <a:rPr lang="en-US" altLang="en-US" dirty="0">
                <a:ea typeface="ＭＳ Ｐゴシック" panose="020B0600070205080204" pitchFamily="34" charset="-128"/>
              </a:rPr>
              <a:t>Redundancy:  a bad design  may result in repeat information.  </a:t>
            </a:r>
          </a:p>
          <a:p>
            <a:pPr lvl="2">
              <a:buFont typeface="Wingdings" panose="05000000000000000000" pitchFamily="2" charset="2"/>
              <a:buChar char="§"/>
            </a:pPr>
            <a:r>
              <a:rPr lang="en-US" altLang="en-US" b="1" dirty="0">
                <a:solidFill>
                  <a:schemeClr val="tx2"/>
                </a:solidFill>
                <a:ea typeface="ＭＳ Ｐゴシック" panose="020B0600070205080204" pitchFamily="34" charset="-128"/>
              </a:rPr>
              <a:t>Redundant representation of information may lead to data inconsistency among the various copies of information </a:t>
            </a:r>
          </a:p>
          <a:p>
            <a:pPr lvl="1">
              <a:buSzPct val="110000"/>
              <a:buFont typeface="Arial" panose="020B0604020202020204" pitchFamily="34" charset="0"/>
              <a:buChar char="•"/>
            </a:pPr>
            <a:r>
              <a:rPr lang="en-US" altLang="en-US" dirty="0">
                <a:ea typeface="ＭＳ Ｐゴシック" panose="020B0600070205080204" pitchFamily="34" charset="-128"/>
              </a:rPr>
              <a:t>Incompleteness: a bad design may make certain aspects of the enterprise difficult or impossible to model.</a:t>
            </a:r>
          </a:p>
          <a:p>
            <a:pPr>
              <a:buFont typeface="Wingdings" panose="05000000000000000000" pitchFamily="2" charset="2"/>
              <a:buChar char="§"/>
            </a:pPr>
            <a:r>
              <a:rPr lang="en-US" altLang="en-US" dirty="0"/>
              <a:t>Avoiding bad designs is not enough. There may be a  large number  of  good designs from which we must choose.</a:t>
            </a:r>
          </a:p>
        </p:txBody>
      </p:sp>
      <p:sp>
        <p:nvSpPr>
          <p:cNvPr id="9218"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Alternatives</a:t>
            </a:r>
          </a:p>
        </p:txBody>
      </p:sp>
      <p:sp>
        <p:nvSpPr>
          <p:cNvPr id="2" name="TextBox 1">
            <a:extLst>
              <a:ext uri="{FF2B5EF4-FFF2-40B4-BE49-F238E27FC236}">
                <a16:creationId xmlns:a16="http://schemas.microsoft.com/office/drawing/2014/main" id="{E6F06E8F-909C-A543-A47B-BAE9A670D3DE}"/>
              </a:ext>
            </a:extLst>
          </p:cNvPr>
          <p:cNvSpPr txBox="1"/>
          <p:nvPr/>
        </p:nvSpPr>
        <p:spPr>
          <a:xfrm>
            <a:off x="304800" y="3982819"/>
            <a:ext cx="1083951" cy="646331"/>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1F497D"/>
                </a:solidFill>
                <a:effectLst/>
                <a:uLnTx/>
                <a:uFillTx/>
                <a:latin typeface="Calibri" charset="0"/>
                <a:ea typeface="ＭＳ Ｐゴシック" charset="-128"/>
                <a:cs typeface="+mn-cs"/>
              </a:rPr>
              <a:t>Emphasis</a:t>
            </a:r>
            <a:br>
              <a:rPr kumimoji="0" lang="en-US" sz="1800" b="1" i="0" u="none" strike="noStrike" kern="1200" cap="none" spc="0" normalizeH="0" baseline="0" noProof="0" dirty="0">
                <a:ln>
                  <a:noFill/>
                </a:ln>
                <a:solidFill>
                  <a:srgbClr val="1F497D"/>
                </a:solidFill>
                <a:effectLst/>
                <a:uLnTx/>
                <a:uFillTx/>
                <a:latin typeface="Calibri" charset="0"/>
                <a:ea typeface="ＭＳ Ｐゴシック" charset="-128"/>
                <a:cs typeface="+mn-cs"/>
              </a:rPr>
            </a:br>
            <a:r>
              <a:rPr kumimoji="0" lang="en-US" sz="1800" b="1" i="0" u="none" strike="noStrike" kern="1200" cap="none" spc="0" normalizeH="0" baseline="0" noProof="0" dirty="0">
                <a:ln>
                  <a:noFill/>
                </a:ln>
                <a:solidFill>
                  <a:srgbClr val="1F497D"/>
                </a:solidFill>
                <a:effectLst/>
                <a:uLnTx/>
                <a:uFillTx/>
                <a:latin typeface="Calibri" charset="0"/>
                <a:ea typeface="ＭＳ Ｐゴシック" charset="-128"/>
                <a:cs typeface="+mn-cs"/>
              </a:rPr>
              <a:t>Added</a:t>
            </a:r>
          </a:p>
        </p:txBody>
      </p:sp>
    </p:spTree>
    <p:extLst>
      <p:ext uri="{BB962C8B-B14F-4D97-AF65-F5344CB8AC3E}">
        <p14:creationId xmlns:p14="http://schemas.microsoft.com/office/powerpoint/2010/main" val="3011107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794" name="Rectangle 2"/>
          <p:cNvSpPr>
            <a:spLocks noGrp="1" noChangeArrowheads="1"/>
          </p:cNvSpPr>
          <p:nvPr>
            <p:ph type="title"/>
          </p:nvPr>
        </p:nvSpPr>
        <p:spPr>
          <a:xfrm>
            <a:off x="2050256" y="39291"/>
            <a:ext cx="5044679" cy="466725"/>
          </a:xfrm>
        </p:spPr>
        <p:txBody>
          <a:bodyPr/>
          <a:lstStyle/>
          <a:p>
            <a:pPr>
              <a:defRPr/>
            </a:pPr>
            <a:r>
              <a:rPr lang="en-US" altLang="en-US">
                <a:effectLst>
                  <a:outerShdw blurRad="38100" dist="38100" dir="2700000" algn="tl">
                    <a:srgbClr val="C0C0C0"/>
                  </a:outerShdw>
                </a:effectLst>
              </a:rPr>
              <a:t>Aggregation</a:t>
            </a:r>
          </a:p>
        </p:txBody>
      </p:sp>
      <p:sp>
        <p:nvSpPr>
          <p:cNvPr id="66563" name="Rectangle 3"/>
          <p:cNvSpPr>
            <a:spLocks noChangeArrowheads="1"/>
          </p:cNvSpPr>
          <p:nvPr/>
        </p:nvSpPr>
        <p:spPr bwMode="auto">
          <a:xfrm>
            <a:off x="1675661" y="803672"/>
            <a:ext cx="5759388" cy="779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00038" marR="0" lvl="0" indent="-257175" algn="l" defTabSz="685800" rtl="0" eaLnBrk="0" fontAlgn="base" latinLnBrk="0" hangingPunct="0">
              <a:lnSpc>
                <a:spcPct val="100000"/>
              </a:lnSpc>
              <a:spcBef>
                <a:spcPct val="50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Consider the ternary relationship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panose="020B0600070205080204" pitchFamily="34" charset="-128"/>
                <a:cs typeface="+mn-cs"/>
              </a:rPr>
              <a:t>proj_guide</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which we saw earlier</a:t>
            </a:r>
          </a:p>
          <a:p>
            <a:pPr marL="300038" marR="0" lvl="0" indent="-257175" algn="l" defTabSz="685800" rtl="0" eaLnBrk="0" fontAlgn="base" latinLnBrk="0" hangingPunct="0">
              <a:lnSpc>
                <a:spcPct val="100000"/>
              </a:lnSpc>
              <a:spcBef>
                <a:spcPct val="50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Suppose we want to record evaluations of a student by a guide on a project</a:t>
            </a:r>
          </a:p>
        </p:txBody>
      </p:sp>
      <p:pic>
        <p:nvPicPr>
          <p:cNvPr id="66564" name="Picture 4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0672" y="1651327"/>
            <a:ext cx="3105341" cy="2460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250970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84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Aggregation (Cont.)</a:t>
            </a:r>
          </a:p>
        </p:txBody>
      </p:sp>
      <p:sp>
        <p:nvSpPr>
          <p:cNvPr id="67587" name="Rectangle 3"/>
          <p:cNvSpPr>
            <a:spLocks noGrp="1" noChangeArrowheads="1"/>
          </p:cNvSpPr>
          <p:nvPr>
            <p:ph type="body" idx="1"/>
          </p:nvPr>
        </p:nvSpPr>
        <p:spPr>
          <a:xfrm>
            <a:off x="1719264" y="888208"/>
            <a:ext cx="5758292" cy="2820440"/>
          </a:xfrm>
        </p:spPr>
        <p:txBody>
          <a:bodyPr/>
          <a:lstStyle/>
          <a:p>
            <a:r>
              <a:rPr lang="en-US" altLang="en-US" dirty="0"/>
              <a:t>Relationship sets </a:t>
            </a:r>
            <a:r>
              <a:rPr lang="en-US" altLang="en-US" i="1" dirty="0" err="1"/>
              <a:t>eval_for</a:t>
            </a:r>
            <a:r>
              <a:rPr lang="en-US" altLang="en-US" i="1" dirty="0"/>
              <a:t> </a:t>
            </a:r>
            <a:r>
              <a:rPr lang="en-US" altLang="en-US" dirty="0"/>
              <a:t>and </a:t>
            </a:r>
            <a:r>
              <a:rPr lang="en-US" altLang="en-US" i="1" dirty="0" err="1"/>
              <a:t>proj_guide</a:t>
            </a:r>
            <a:r>
              <a:rPr lang="en-US" altLang="en-US" dirty="0"/>
              <a:t> represent overlapping information</a:t>
            </a:r>
          </a:p>
          <a:p>
            <a:pPr lvl="1"/>
            <a:r>
              <a:rPr lang="en-US" altLang="en-US" dirty="0">
                <a:ea typeface="ＭＳ Ｐゴシック" panose="020B0600070205080204" pitchFamily="34" charset="-128"/>
              </a:rPr>
              <a:t>Every </a:t>
            </a:r>
            <a:r>
              <a:rPr lang="en-US" altLang="en-US" i="1" dirty="0" err="1">
                <a:ea typeface="ＭＳ Ｐゴシック" panose="020B0600070205080204" pitchFamily="34" charset="-128"/>
              </a:rPr>
              <a:t>eval_for</a:t>
            </a:r>
            <a:r>
              <a:rPr lang="en-US" altLang="en-US" dirty="0">
                <a:ea typeface="ＭＳ Ｐゴシック" panose="020B0600070205080204" pitchFamily="34" charset="-128"/>
              </a:rPr>
              <a:t> relationship corresponds to a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relationship</a:t>
            </a:r>
          </a:p>
          <a:p>
            <a:pPr lvl="1"/>
            <a:r>
              <a:rPr lang="en-US" altLang="en-US" dirty="0">
                <a:ea typeface="ＭＳ Ｐゴシック" panose="020B0600070205080204" pitchFamily="34" charset="-128"/>
              </a:rPr>
              <a:t>However, some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relationships may not correspond to any </a:t>
            </a:r>
            <a:r>
              <a:rPr lang="en-US" altLang="en-US" i="1" dirty="0" err="1">
                <a:ea typeface="ＭＳ Ｐゴシック" panose="020B0600070205080204" pitchFamily="34" charset="-128"/>
              </a:rPr>
              <a:t>eval_for</a:t>
            </a:r>
            <a:r>
              <a:rPr lang="en-US" altLang="en-US" dirty="0">
                <a:ea typeface="ＭＳ Ｐゴシック" panose="020B0600070205080204" pitchFamily="34" charset="-128"/>
              </a:rPr>
              <a:t> relationships </a:t>
            </a:r>
          </a:p>
          <a:p>
            <a:pPr lvl="2"/>
            <a:r>
              <a:rPr lang="en-US" altLang="en-US" dirty="0">
                <a:ea typeface="ＭＳ Ｐゴシック" panose="020B0600070205080204" pitchFamily="34" charset="-128"/>
              </a:rPr>
              <a:t>So we can’t discard the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relationship</a:t>
            </a:r>
          </a:p>
          <a:p>
            <a:r>
              <a:rPr lang="en-US" altLang="en-US" dirty="0"/>
              <a:t>Eliminate this redundancy via </a:t>
            </a:r>
            <a:r>
              <a:rPr lang="en-US" altLang="en-US" i="1" dirty="0"/>
              <a:t>aggregation</a:t>
            </a:r>
            <a:endParaRPr lang="en-US" altLang="en-US" dirty="0"/>
          </a:p>
          <a:p>
            <a:pPr lvl="1"/>
            <a:r>
              <a:rPr lang="en-US" altLang="en-US" dirty="0">
                <a:ea typeface="ＭＳ Ｐゴシック" panose="020B0600070205080204" pitchFamily="34" charset="-128"/>
              </a:rPr>
              <a:t>Treat relationship as an abstract entity</a:t>
            </a:r>
          </a:p>
          <a:p>
            <a:pPr lvl="1"/>
            <a:r>
              <a:rPr lang="en-US" altLang="en-US" dirty="0">
                <a:ea typeface="ＭＳ Ｐゴシック" panose="020B0600070205080204" pitchFamily="34" charset="-128"/>
              </a:rPr>
              <a:t>Allows relationships between relationships </a:t>
            </a:r>
          </a:p>
          <a:p>
            <a:pPr lvl="1"/>
            <a:r>
              <a:rPr lang="en-US" altLang="en-US" dirty="0">
                <a:ea typeface="ＭＳ Ｐゴシック" panose="020B0600070205080204" pitchFamily="34" charset="-128"/>
              </a:rPr>
              <a:t>Abstraction of relationship into new entity</a:t>
            </a:r>
          </a:p>
        </p:txBody>
      </p:sp>
    </p:spTree>
    <p:extLst>
      <p:ext uri="{BB962C8B-B14F-4D97-AF65-F5344CB8AC3E}">
        <p14:creationId xmlns:p14="http://schemas.microsoft.com/office/powerpoint/2010/main" val="348268090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842" name="Rectangle 2"/>
          <p:cNvSpPr>
            <a:spLocks noGrp="1" noChangeArrowheads="1"/>
          </p:cNvSpPr>
          <p:nvPr>
            <p:ph type="title" idx="4294967295"/>
          </p:nvPr>
        </p:nvSpPr>
        <p:spPr/>
        <p:txBody>
          <a:bodyPr/>
          <a:lstStyle/>
          <a:p>
            <a:pPr>
              <a:defRPr/>
            </a:pPr>
            <a:r>
              <a:rPr lang="en-US" altLang="en-US">
                <a:effectLst>
                  <a:outerShdw blurRad="38100" dist="38100" dir="2700000" algn="tl">
                    <a:srgbClr val="C0C0C0"/>
                  </a:outerShdw>
                </a:effectLst>
              </a:rPr>
              <a:t>Aggregation (Cont.)</a:t>
            </a:r>
          </a:p>
        </p:txBody>
      </p:sp>
      <p:sp>
        <p:nvSpPr>
          <p:cNvPr id="68611" name="Rectangle 3"/>
          <p:cNvSpPr>
            <a:spLocks noGrp="1" noChangeArrowheads="1"/>
          </p:cNvSpPr>
          <p:nvPr>
            <p:ph type="body" idx="4294967295"/>
          </p:nvPr>
        </p:nvSpPr>
        <p:spPr>
          <a:xfrm>
            <a:off x="1719263" y="829867"/>
            <a:ext cx="5735760" cy="1329928"/>
          </a:xfrm>
        </p:spPr>
        <p:txBody>
          <a:bodyPr/>
          <a:lstStyle/>
          <a:p>
            <a:pPr>
              <a:buFont typeface="Wingdings" panose="05000000000000000000" pitchFamily="2" charset="2"/>
              <a:buChar char="§"/>
            </a:pPr>
            <a:r>
              <a:rPr lang="en-US" altLang="en-US" dirty="0"/>
              <a:t>Eliminate this redundancy via </a:t>
            </a:r>
            <a:r>
              <a:rPr lang="en-US" altLang="en-US" i="1" dirty="0"/>
              <a:t>aggregation</a:t>
            </a:r>
            <a:r>
              <a:rPr lang="en-US" altLang="en-US" dirty="0"/>
              <a:t> without introducing redundancy, the following diagram represents:</a:t>
            </a:r>
          </a:p>
          <a:p>
            <a:pPr lvl="1">
              <a:buSzPct val="110000"/>
              <a:buFont typeface="Arial" panose="020B0604020202020204" pitchFamily="34" charset="0"/>
              <a:buChar char="•"/>
            </a:pPr>
            <a:r>
              <a:rPr lang="en-US" altLang="en-US" dirty="0">
                <a:ea typeface="ＭＳ Ｐゴシック" panose="020B0600070205080204" pitchFamily="34" charset="-128"/>
              </a:rPr>
              <a:t>A student is guided by a particular instructor on a particular project </a:t>
            </a:r>
          </a:p>
          <a:p>
            <a:pPr lvl="1">
              <a:buSzPct val="110000"/>
              <a:buFont typeface="Arial" panose="020B0604020202020204" pitchFamily="34" charset="0"/>
              <a:buChar char="•"/>
            </a:pPr>
            <a:r>
              <a:rPr lang="en-US" altLang="en-US" dirty="0">
                <a:ea typeface="ＭＳ Ｐゴシック" panose="020B0600070205080204" pitchFamily="34" charset="-128"/>
              </a:rPr>
              <a:t>A student, instructor, project combination may have an associated evaluation</a:t>
            </a:r>
          </a:p>
        </p:txBody>
      </p:sp>
      <p:pic>
        <p:nvPicPr>
          <p:cNvPr id="68612" name="Picture 3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9545" y="2127973"/>
            <a:ext cx="2758042" cy="2214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947634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818" name="Rectangle 2"/>
          <p:cNvSpPr>
            <a:spLocks noGrp="1" noChangeArrowheads="1"/>
          </p:cNvSpPr>
          <p:nvPr>
            <p:ph type="title"/>
          </p:nvPr>
        </p:nvSpPr>
        <p:spPr>
          <a:xfrm>
            <a:off x="1850233" y="-135731"/>
            <a:ext cx="6098381" cy="648891"/>
          </a:xfrm>
        </p:spPr>
        <p:txBody>
          <a:bodyPr/>
          <a:lstStyle/>
          <a:p>
            <a:pPr>
              <a:defRPr/>
            </a:pPr>
            <a:r>
              <a:rPr lang="en-US" altLang="en-US" dirty="0">
                <a:effectLst>
                  <a:outerShdw blurRad="38100" dist="38100" dir="2700000" algn="tl">
                    <a:srgbClr val="C0C0C0"/>
                  </a:outerShdw>
                </a:effectLst>
              </a:rPr>
              <a:t>Reduction to Relational Schemas</a:t>
            </a:r>
          </a:p>
        </p:txBody>
      </p:sp>
      <p:sp>
        <p:nvSpPr>
          <p:cNvPr id="17411" name="Rectangle 3"/>
          <p:cNvSpPr>
            <a:spLocks noChangeArrowheads="1"/>
          </p:cNvSpPr>
          <p:nvPr/>
        </p:nvSpPr>
        <p:spPr bwMode="auto">
          <a:xfrm>
            <a:off x="1728926" y="916781"/>
            <a:ext cx="5761629" cy="3157538"/>
          </a:xfrm>
          <a:prstGeom prst="rect">
            <a:avLst/>
          </a:prstGeom>
          <a:noFill/>
          <a:ln w="9525">
            <a:noFill/>
            <a:miter lim="800000"/>
            <a:headEnd/>
            <a:tailEnd/>
          </a:ln>
        </p:spPr>
        <p:txBody>
          <a:body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To represent aggregation, create a schema containing</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Primary key of the aggregated relationship,</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The primary key of the associated entity set</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Any descriptive attributes</a:t>
            </a:r>
          </a:p>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In our example:</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The schema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eval_for</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is:</a:t>
            </a:r>
          </a:p>
          <a:p>
            <a:pPr marL="342900" marR="0" lvl="1" indent="0" algn="l" defTabSz="685800" rtl="0" eaLnBrk="0" fontAlgn="base" latinLnBrk="0" hangingPunct="0">
              <a:lnSpc>
                <a:spcPct val="100000"/>
              </a:lnSpc>
              <a:spcBef>
                <a:spcPct val="35000"/>
              </a:spcBef>
              <a:spcAft>
                <a:spcPct val="0"/>
              </a:spcAft>
              <a:buClr>
                <a:srgbClr val="FF9933"/>
              </a:buClr>
              <a:buSzPct val="110000"/>
              <a:buFontTx/>
              <a:buNone/>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eval_for</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s_ID</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project_id</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i_ID</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evaluation_id</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The schema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proj_guide</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is redundant.</a:t>
            </a:r>
          </a:p>
          <a:p>
            <a:pPr marL="257175" marR="0" lvl="0" indent="-257175" algn="l" defTabSz="685800" rtl="0" eaLnBrk="0" fontAlgn="base" latinLnBrk="0" hangingPunct="0">
              <a:lnSpc>
                <a:spcPct val="100000"/>
              </a:lnSpc>
              <a:spcBef>
                <a:spcPct val="35000"/>
              </a:spcBef>
              <a:spcAft>
                <a:spcPct val="0"/>
              </a:spcAft>
              <a:buClr>
                <a:srgbClr val="CC3300"/>
              </a:buClr>
              <a:buSzPct val="9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endParaRPr>
          </a:p>
          <a:p>
            <a:pPr marL="257175" marR="0" lvl="0" indent="-257175" algn="l" defTabSz="685800" rtl="0" eaLnBrk="0" fontAlgn="base" latinLnBrk="0" hangingPunct="0">
              <a:lnSpc>
                <a:spcPct val="100000"/>
              </a:lnSpc>
              <a:spcBef>
                <a:spcPct val="35000"/>
              </a:spcBef>
              <a:spcAft>
                <a:spcPct val="0"/>
              </a:spcAft>
              <a:buClr>
                <a:srgbClr val="CC3300"/>
              </a:buClr>
              <a:buSzPct val="90000"/>
              <a:buFont typeface="Monotype Sorts" charset="2"/>
              <a:buChar char="n"/>
              <a:tabLst/>
              <a:defRPr/>
            </a:pPr>
            <a:endParaRPr kumimoji="1" lang="en-US" altLang="en-US" sz="1350"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endParaRPr>
          </a:p>
        </p:txBody>
      </p:sp>
    </p:spTree>
    <p:extLst>
      <p:ext uri="{BB962C8B-B14F-4D97-AF65-F5344CB8AC3E}">
        <p14:creationId xmlns:p14="http://schemas.microsoft.com/office/powerpoint/2010/main" val="43286725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Rectangle 2"/>
          <p:cNvSpPr>
            <a:spLocks noGrp="1" noChangeArrowheads="1"/>
          </p:cNvSpPr>
          <p:nvPr>
            <p:ph type="title"/>
          </p:nvPr>
        </p:nvSpPr>
        <p:spPr/>
        <p:txBody>
          <a:bodyPr/>
          <a:lstStyle/>
          <a:p>
            <a:pPr>
              <a:defRPr/>
            </a:pPr>
            <a:r>
              <a:rPr lang="en-US" altLang="en-US" dirty="0">
                <a:effectLst>
                  <a:outerShdw blurRad="38100" dist="38100" dir="2700000" algn="tl">
                    <a:srgbClr val="C0C0C0"/>
                  </a:outerShdw>
                </a:effectLst>
              </a:rPr>
              <a:t>Specialization</a:t>
            </a:r>
          </a:p>
        </p:txBody>
      </p:sp>
      <p:sp>
        <p:nvSpPr>
          <p:cNvPr id="59395" name="Rectangle 3"/>
          <p:cNvSpPr>
            <a:spLocks noGrp="1" noChangeArrowheads="1"/>
          </p:cNvSpPr>
          <p:nvPr>
            <p:ph type="body" idx="1"/>
          </p:nvPr>
        </p:nvSpPr>
        <p:spPr>
          <a:xfrm>
            <a:off x="1719262" y="906067"/>
            <a:ext cx="5755736" cy="2943558"/>
          </a:xfrm>
        </p:spPr>
        <p:txBody>
          <a:bodyPr/>
          <a:lstStyle/>
          <a:p>
            <a:r>
              <a:rPr lang="en-US" altLang="en-US" dirty="0"/>
              <a:t>Top-down design process; we designate sub-groupings within an entity set that are distinctive from other entities in the set.</a:t>
            </a:r>
          </a:p>
          <a:p>
            <a:r>
              <a:rPr lang="en-US" altLang="en-US" dirty="0"/>
              <a:t>These sub-groupings become lower-level entity sets that have attributes or participate in relationships that do not apply to the higher-level entity set.</a:t>
            </a:r>
          </a:p>
          <a:p>
            <a:r>
              <a:rPr lang="en-US" altLang="en-US" dirty="0"/>
              <a:t>Depicted by a </a:t>
            </a:r>
            <a:r>
              <a:rPr lang="en-US" altLang="en-US" i="1" dirty="0"/>
              <a:t>triangle</a:t>
            </a:r>
            <a:r>
              <a:rPr lang="en-US" altLang="en-US" dirty="0"/>
              <a:t> component labeled ISA (e.g., </a:t>
            </a:r>
            <a:r>
              <a:rPr lang="en-US" altLang="en-US" i="1" dirty="0"/>
              <a:t>instructor</a:t>
            </a:r>
            <a:r>
              <a:rPr lang="en-US" altLang="en-US" dirty="0"/>
              <a:t> “is a” </a:t>
            </a:r>
            <a:r>
              <a:rPr lang="en-US" altLang="en-US" i="1" dirty="0"/>
              <a:t>person</a:t>
            </a:r>
            <a:r>
              <a:rPr lang="en-US" altLang="en-US" dirty="0"/>
              <a:t>).</a:t>
            </a:r>
          </a:p>
          <a:p>
            <a:r>
              <a:rPr lang="en-US" altLang="en-US" b="1" dirty="0">
                <a:solidFill>
                  <a:srgbClr val="002060"/>
                </a:solidFill>
              </a:rPr>
              <a:t>Attribute inheritance</a:t>
            </a:r>
            <a:r>
              <a:rPr lang="en-US" altLang="en-US" dirty="0">
                <a:solidFill>
                  <a:srgbClr val="002060"/>
                </a:solidFill>
              </a:rPr>
              <a:t> </a:t>
            </a:r>
            <a:r>
              <a:rPr lang="en-US" altLang="en-US" dirty="0"/>
              <a:t>– a lower-level entity set inherits all the attributes and relationship participation of the higher-level entity set to which it is linked.</a:t>
            </a:r>
          </a:p>
          <a:p>
            <a:endParaRPr lang="en-US" altLang="en-US" dirty="0"/>
          </a:p>
        </p:txBody>
      </p:sp>
    </p:spTree>
    <p:extLst>
      <p:ext uri="{BB962C8B-B14F-4D97-AF65-F5344CB8AC3E}">
        <p14:creationId xmlns:p14="http://schemas.microsoft.com/office/powerpoint/2010/main" val="246315501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60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Specialization Example</a:t>
            </a:r>
          </a:p>
        </p:txBody>
      </p:sp>
      <p:sp>
        <p:nvSpPr>
          <p:cNvPr id="60419" name="Rectangle 3"/>
          <p:cNvSpPr>
            <a:spLocks noGrp="1" noChangeArrowheads="1"/>
          </p:cNvSpPr>
          <p:nvPr>
            <p:ph type="body" idx="1"/>
          </p:nvPr>
        </p:nvSpPr>
        <p:spPr>
          <a:xfrm>
            <a:off x="1719262" y="745331"/>
            <a:ext cx="5769674" cy="930714"/>
          </a:xfrm>
        </p:spPr>
        <p:txBody>
          <a:bodyPr/>
          <a:lstStyle/>
          <a:p>
            <a:r>
              <a:rPr lang="en-US" altLang="en-US" b="1" dirty="0">
                <a:solidFill>
                  <a:srgbClr val="002060"/>
                </a:solidFill>
              </a:rPr>
              <a:t>Overlapping</a:t>
            </a:r>
            <a:r>
              <a:rPr lang="en-US" altLang="en-US" dirty="0"/>
              <a:t> – </a:t>
            </a:r>
            <a:r>
              <a:rPr lang="en-US" altLang="en-US" i="1" dirty="0"/>
              <a:t>employee</a:t>
            </a:r>
            <a:r>
              <a:rPr lang="en-US" altLang="en-US" dirty="0"/>
              <a:t> and </a:t>
            </a:r>
            <a:r>
              <a:rPr lang="en-US" altLang="en-US" i="1" dirty="0"/>
              <a:t>student</a:t>
            </a:r>
          </a:p>
          <a:p>
            <a:r>
              <a:rPr lang="en-US" altLang="en-US" b="1" dirty="0">
                <a:solidFill>
                  <a:srgbClr val="002060"/>
                </a:solidFill>
              </a:rPr>
              <a:t>Disjoint</a:t>
            </a:r>
            <a:r>
              <a:rPr lang="en-US" altLang="en-US" dirty="0"/>
              <a:t> – </a:t>
            </a:r>
            <a:r>
              <a:rPr lang="en-US" altLang="en-US" i="1" dirty="0"/>
              <a:t>instructor</a:t>
            </a:r>
            <a:r>
              <a:rPr lang="en-US" altLang="en-US" dirty="0"/>
              <a:t> and </a:t>
            </a:r>
            <a:r>
              <a:rPr lang="en-US" altLang="en-US" i="1" dirty="0"/>
              <a:t>secretary</a:t>
            </a:r>
          </a:p>
          <a:p>
            <a:r>
              <a:rPr lang="en-US" altLang="en-US" dirty="0"/>
              <a:t>Total and partial</a:t>
            </a:r>
          </a:p>
        </p:txBody>
      </p:sp>
      <p:pic>
        <p:nvPicPr>
          <p:cNvPr id="60420"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10128" y="1688656"/>
            <a:ext cx="2419160" cy="2496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3181738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89</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Inheritance, </a:t>
            </a:r>
            <a:r>
              <a:rPr kumimoji="0" lang="en-US" altLang="en-US" sz="2400" b="0" i="0" u="none" strike="noStrike" kern="1200" cap="none" spc="0" normalizeH="0" baseline="0" noProof="0" dirty="0" err="1">
                <a:ln>
                  <a:noFill/>
                </a:ln>
                <a:solidFill>
                  <a:prstClr val="white"/>
                </a:solidFill>
                <a:effectLst/>
                <a:uLnTx/>
                <a:uFillTx/>
                <a:latin typeface="Calibri" panose="020F0502020204030204" pitchFamily="34" charset="0"/>
                <a:ea typeface="ＭＳ Ｐゴシック" panose="020B0600070205080204" pitchFamily="34" charset="-128"/>
                <a:cs typeface="+mn-cs"/>
              </a:rPr>
              <a:t>IsA</a:t>
            </a: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Specialization</a:t>
            </a:r>
          </a:p>
        </p:txBody>
      </p:sp>
      <p:pic>
        <p:nvPicPr>
          <p:cNvPr id="24" name="Picture 23">
            <a:extLst>
              <a:ext uri="{FF2B5EF4-FFF2-40B4-BE49-F238E27FC236}">
                <a16:creationId xmlns:a16="http://schemas.microsoft.com/office/drawing/2014/main" id="{B4CCCC0B-F430-4848-989C-AB2F94C75085}"/>
              </a:ext>
            </a:extLst>
          </p:cNvPr>
          <p:cNvPicPr>
            <a:picLocks noChangeAspect="1"/>
          </p:cNvPicPr>
          <p:nvPr/>
        </p:nvPicPr>
        <p:blipFill>
          <a:blip r:embed="rId4"/>
          <a:stretch>
            <a:fillRect/>
          </a:stretch>
        </p:blipFill>
        <p:spPr>
          <a:xfrm>
            <a:off x="0" y="1013960"/>
            <a:ext cx="4064181" cy="3371538"/>
          </a:xfrm>
          <a:prstGeom prst="rect">
            <a:avLst/>
          </a:prstGeom>
        </p:spPr>
      </p:pic>
      <p:pic>
        <p:nvPicPr>
          <p:cNvPr id="25" name="Picture 24">
            <a:extLst>
              <a:ext uri="{FF2B5EF4-FFF2-40B4-BE49-F238E27FC236}">
                <a16:creationId xmlns:a16="http://schemas.microsoft.com/office/drawing/2014/main" id="{D43E57B6-468B-2E49-A5AA-46E767031E40}"/>
              </a:ext>
            </a:extLst>
          </p:cNvPr>
          <p:cNvPicPr>
            <a:picLocks noChangeAspect="1"/>
          </p:cNvPicPr>
          <p:nvPr/>
        </p:nvPicPr>
        <p:blipFill>
          <a:blip r:embed="rId5"/>
          <a:stretch>
            <a:fillRect/>
          </a:stretch>
        </p:blipFill>
        <p:spPr>
          <a:xfrm>
            <a:off x="3119718" y="616419"/>
            <a:ext cx="5969674" cy="1150489"/>
          </a:xfrm>
          <a:prstGeom prst="rect">
            <a:avLst/>
          </a:prstGeom>
        </p:spPr>
      </p:pic>
      <p:pic>
        <p:nvPicPr>
          <p:cNvPr id="26" name="Picture 25">
            <a:extLst>
              <a:ext uri="{FF2B5EF4-FFF2-40B4-BE49-F238E27FC236}">
                <a16:creationId xmlns:a16="http://schemas.microsoft.com/office/drawing/2014/main" id="{30591497-4C59-2A46-8399-B991355653C9}"/>
              </a:ext>
            </a:extLst>
          </p:cNvPr>
          <p:cNvPicPr>
            <a:picLocks noChangeAspect="1"/>
          </p:cNvPicPr>
          <p:nvPr/>
        </p:nvPicPr>
        <p:blipFill>
          <a:blip r:embed="rId6"/>
          <a:stretch>
            <a:fillRect/>
          </a:stretch>
        </p:blipFill>
        <p:spPr>
          <a:xfrm>
            <a:off x="3965555" y="2008993"/>
            <a:ext cx="5123837" cy="2412812"/>
          </a:xfrm>
          <a:prstGeom prst="rect">
            <a:avLst/>
          </a:prstGeom>
        </p:spPr>
      </p:pic>
      <p:sp>
        <p:nvSpPr>
          <p:cNvPr id="27" name="Rectangle 26">
            <a:extLst>
              <a:ext uri="{FF2B5EF4-FFF2-40B4-BE49-F238E27FC236}">
                <a16:creationId xmlns:a16="http://schemas.microsoft.com/office/drawing/2014/main" id="{23F8F7BF-75DA-E640-AB79-C0A60ED2BDB3}"/>
              </a:ext>
            </a:extLst>
          </p:cNvPr>
          <p:cNvSpPr/>
          <p:nvPr/>
        </p:nvSpPr>
        <p:spPr>
          <a:xfrm>
            <a:off x="138953" y="4476870"/>
            <a:ext cx="5644053" cy="196208"/>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675" b="0" i="0" u="none" strike="noStrike" kern="1200" cap="none" spc="0" normalizeH="0" baseline="0" noProof="0" dirty="0">
                <a:ln>
                  <a:noFill/>
                </a:ln>
                <a:solidFill>
                  <a:srgbClr val="444444"/>
                </a:solidFill>
                <a:effectLst/>
                <a:uLnTx/>
                <a:uFillTx/>
                <a:latin typeface="Arial" charset="0"/>
                <a:ea typeface="ＭＳ Ｐゴシック" charset="-128"/>
                <a:cs typeface="+mn-cs"/>
              </a:rPr>
              <a:t>http://</a:t>
            </a:r>
            <a:r>
              <a:rPr kumimoji="0" lang="en-US" sz="675" b="0" i="0" u="none" strike="noStrike" kern="1200" cap="none" spc="0" normalizeH="0" baseline="0" noProof="0" dirty="0" err="1">
                <a:ln>
                  <a:noFill/>
                </a:ln>
                <a:solidFill>
                  <a:srgbClr val="444444"/>
                </a:solidFill>
                <a:effectLst/>
                <a:uLnTx/>
                <a:uFillTx/>
                <a:latin typeface="Arial" charset="0"/>
                <a:ea typeface="ＭＳ Ｐゴシック" charset="-128"/>
                <a:cs typeface="+mn-cs"/>
              </a:rPr>
              <a:t>www.vertabelo.com</a:t>
            </a:r>
            <a:r>
              <a:rPr kumimoji="0" lang="en-US" sz="675" b="0" i="0" u="none" strike="noStrike" kern="1200" cap="none" spc="0" normalizeH="0" baseline="0" noProof="0" dirty="0">
                <a:ln>
                  <a:noFill/>
                </a:ln>
                <a:solidFill>
                  <a:srgbClr val="444444"/>
                </a:solidFill>
                <a:effectLst/>
                <a:uLnTx/>
                <a:uFillTx/>
                <a:latin typeface="Arial" charset="0"/>
                <a:ea typeface="ＭＳ Ｐゴシック" charset="-128"/>
                <a:cs typeface="+mn-cs"/>
              </a:rPr>
              <a:t>/blog/technical-articles/inheritance-in-a-relational-database</a:t>
            </a:r>
          </a:p>
        </p:txBody>
      </p:sp>
      <p:sp>
        <p:nvSpPr>
          <p:cNvPr id="28" name="TextBox 27">
            <a:extLst>
              <a:ext uri="{FF2B5EF4-FFF2-40B4-BE49-F238E27FC236}">
                <a16:creationId xmlns:a16="http://schemas.microsoft.com/office/drawing/2014/main" id="{2E59E5E8-FEC9-C54E-96ED-E720961F2E08}"/>
              </a:ext>
            </a:extLst>
          </p:cNvPr>
          <p:cNvSpPr txBox="1"/>
          <p:nvPr/>
        </p:nvSpPr>
        <p:spPr>
          <a:xfrm>
            <a:off x="228600" y="3329907"/>
            <a:ext cx="1128811" cy="1128811"/>
          </a:xfrm>
          <a:prstGeom prst="rect">
            <a:avLst/>
          </a:prstGeom>
          <a:noFill/>
        </p:spPr>
        <p:txBody>
          <a:bodyPr wrap="none" rtlCol="0">
            <a:noAutofit/>
          </a:bodyPr>
          <a:lstStyle/>
          <a:p>
            <a:pPr marL="171450" marR="0" lvl="0" indent="-171450" algn="l" defTabSz="457200" rtl="0" eaLnBrk="1" fontAlgn="base" latinLnBrk="0" hangingPunct="1">
              <a:lnSpc>
                <a:spcPct val="90000"/>
              </a:lnSpc>
              <a:spcBef>
                <a:spcPts val="450"/>
              </a:spcBef>
              <a:spcAft>
                <a:spcPct val="0"/>
              </a:spcAft>
              <a:buClr>
                <a:srgbClr val="0085C3"/>
              </a:buClr>
              <a:buSzTx/>
              <a:buFontTx/>
              <a:buAutoNum type="arabicPeriod"/>
              <a:tabLst/>
              <a:defRPr/>
            </a:pPr>
            <a:r>
              <a:rPr kumimoji="0" lang="en-US" sz="900" b="0" i="0" u="none" strike="noStrike" kern="1200" cap="none" spc="0" normalizeH="0" baseline="0" noProof="0" dirty="0">
                <a:ln>
                  <a:noFill/>
                </a:ln>
                <a:solidFill>
                  <a:srgbClr val="444444"/>
                </a:solidFill>
                <a:effectLst/>
                <a:uLnTx/>
                <a:uFillTx/>
                <a:latin typeface="Museo Sans For Dell"/>
                <a:ea typeface="ＭＳ Ｐゴシック" charset="-128"/>
                <a:cs typeface="+mn-cs"/>
              </a:rPr>
              <a:t>Are all employees faculty?</a:t>
            </a:r>
          </a:p>
          <a:p>
            <a:pPr marL="171450" marR="0" lvl="0" indent="-171450" algn="l" defTabSz="457200" rtl="0" eaLnBrk="1" fontAlgn="base" latinLnBrk="0" hangingPunct="1">
              <a:lnSpc>
                <a:spcPct val="90000"/>
              </a:lnSpc>
              <a:spcBef>
                <a:spcPts val="450"/>
              </a:spcBef>
              <a:spcAft>
                <a:spcPct val="0"/>
              </a:spcAft>
              <a:buClr>
                <a:srgbClr val="0085C3"/>
              </a:buClr>
              <a:buSzTx/>
              <a:buFontTx/>
              <a:buAutoNum type="arabicPeriod"/>
              <a:tabLst/>
              <a:defRPr/>
            </a:pPr>
            <a:r>
              <a:rPr kumimoji="0" lang="en-US" sz="900" b="0" i="0" u="none" strike="noStrike" kern="1200" cap="none" spc="0" normalizeH="0" baseline="0" noProof="0" dirty="0">
                <a:ln>
                  <a:noFill/>
                </a:ln>
                <a:solidFill>
                  <a:srgbClr val="444444"/>
                </a:solidFill>
                <a:effectLst/>
                <a:uLnTx/>
                <a:uFillTx/>
                <a:latin typeface="Museo Sans For Dell"/>
                <a:ea typeface="ＭＳ Ｐゴシック" charset="-128"/>
                <a:cs typeface="+mn-cs"/>
              </a:rPr>
              <a:t>Can students also be employees?</a:t>
            </a:r>
          </a:p>
        </p:txBody>
      </p:sp>
    </p:spTree>
    <p:extLst>
      <p:ext uri="{BB962C8B-B14F-4D97-AF65-F5344CB8AC3E}">
        <p14:creationId xmlns:p14="http://schemas.microsoft.com/office/powerpoint/2010/main" val="3524937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EE94F84B-01EE-4596-897A-63559CB1C446}"/>
              </a:ext>
            </a:extLst>
          </p:cNvPr>
          <p:cNvSpPr>
            <a:spLocks noGrp="1" noChangeArrowheads="1"/>
          </p:cNvSpPr>
          <p:nvPr>
            <p:ph type="title"/>
          </p:nvPr>
        </p:nvSpPr>
        <p:spPr>
          <a:xfrm>
            <a:off x="1804991" y="130970"/>
            <a:ext cx="6078141"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Representation of System Metadata</a:t>
            </a:r>
          </a:p>
        </p:txBody>
      </p:sp>
      <p:pic>
        <p:nvPicPr>
          <p:cNvPr id="104451" name="Picture 4">
            <a:extLst>
              <a:ext uri="{FF2B5EF4-FFF2-40B4-BE49-F238E27FC236}">
                <a16:creationId xmlns:a16="http://schemas.microsoft.com/office/drawing/2014/main" id="{31E46661-04BA-487C-A994-B5995C0261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4091" y="1142075"/>
            <a:ext cx="3648075" cy="302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452" name="Rectangle 6">
            <a:extLst>
              <a:ext uri="{FF2B5EF4-FFF2-40B4-BE49-F238E27FC236}">
                <a16:creationId xmlns:a16="http://schemas.microsoft.com/office/drawing/2014/main" id="{3D2E2374-DDB3-4BA5-963B-D3E90138181B}"/>
              </a:ext>
            </a:extLst>
          </p:cNvPr>
          <p:cNvSpPr>
            <a:spLocks noGrp="1" noChangeArrowheads="1"/>
          </p:cNvSpPr>
          <p:nvPr>
            <p:ph type="body" idx="1"/>
          </p:nvPr>
        </p:nvSpPr>
        <p:spPr>
          <a:xfrm>
            <a:off x="1847857" y="1038225"/>
            <a:ext cx="1814513" cy="3655219"/>
          </a:xfrm>
          <a:noFill/>
        </p:spPr>
        <p:txBody>
          <a:bodyPr/>
          <a:lstStyle/>
          <a:p>
            <a:r>
              <a:rPr lang="en-US" altLang="en-US" dirty="0"/>
              <a:t>Relational representation on disk</a:t>
            </a:r>
          </a:p>
          <a:p>
            <a:r>
              <a:rPr lang="en-US" altLang="en-US" dirty="0"/>
              <a:t>Specialized data structures designed for efficient access, in memory</a:t>
            </a:r>
          </a:p>
        </p:txBody>
      </p:sp>
    </p:spTree>
    <p:extLst>
      <p:ext uri="{BB962C8B-B14F-4D97-AF65-F5344CB8AC3E}">
        <p14:creationId xmlns:p14="http://schemas.microsoft.com/office/powerpoint/2010/main" val="409718931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90</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Simpler Example</a:t>
            </a:r>
          </a:p>
        </p:txBody>
      </p:sp>
      <p:pic>
        <p:nvPicPr>
          <p:cNvPr id="13" name="Picture 12">
            <a:extLst>
              <a:ext uri="{FF2B5EF4-FFF2-40B4-BE49-F238E27FC236}">
                <a16:creationId xmlns:a16="http://schemas.microsoft.com/office/drawing/2014/main" id="{8A9F8F87-7975-1141-BDEB-A720C6597D2C}"/>
              </a:ext>
            </a:extLst>
          </p:cNvPr>
          <p:cNvPicPr>
            <a:picLocks noChangeAspect="1"/>
          </p:cNvPicPr>
          <p:nvPr/>
        </p:nvPicPr>
        <p:blipFill>
          <a:blip r:embed="rId4"/>
          <a:stretch>
            <a:fillRect/>
          </a:stretch>
        </p:blipFill>
        <p:spPr>
          <a:xfrm>
            <a:off x="911133" y="587411"/>
            <a:ext cx="6126256" cy="3968679"/>
          </a:xfrm>
          <a:prstGeom prst="rect">
            <a:avLst/>
          </a:prstGeom>
        </p:spPr>
      </p:pic>
    </p:spTree>
    <p:extLst>
      <p:ext uri="{BB962C8B-B14F-4D97-AF65-F5344CB8AC3E}">
        <p14:creationId xmlns:p14="http://schemas.microsoft.com/office/powerpoint/2010/main" val="110873990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7C6EE4-151C-3243-B8B6-65CC9C44BD0E}"/>
              </a:ext>
            </a:extLst>
          </p:cNvPr>
          <p:cNvPicPr>
            <a:picLocks noChangeAspect="1"/>
          </p:cNvPicPr>
          <p:nvPr/>
        </p:nvPicPr>
        <p:blipFill>
          <a:blip r:embed="rId3"/>
          <a:stretch>
            <a:fillRect/>
          </a:stretch>
        </p:blipFill>
        <p:spPr>
          <a:xfrm>
            <a:off x="2192178" y="618297"/>
            <a:ext cx="4845211" cy="4077528"/>
          </a:xfrm>
          <a:prstGeom prst="rect">
            <a:avLst/>
          </a:prstGeom>
        </p:spPr>
      </p:pic>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One Table Implementation</a:t>
            </a:r>
          </a:p>
        </p:txBody>
      </p:sp>
      <p:sp>
        <p:nvSpPr>
          <p:cNvPr id="2" name="TextBox 1">
            <a:extLst>
              <a:ext uri="{FF2B5EF4-FFF2-40B4-BE49-F238E27FC236}">
                <a16:creationId xmlns:a16="http://schemas.microsoft.com/office/drawing/2014/main" id="{EDF798CC-889B-104E-8A18-D3CBA3E1E2CB}"/>
              </a:ext>
            </a:extLst>
          </p:cNvPr>
          <p:cNvSpPr txBox="1"/>
          <p:nvPr/>
        </p:nvSpPr>
        <p:spPr>
          <a:xfrm>
            <a:off x="505856" y="2978524"/>
            <a:ext cx="76937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Tables</a:t>
            </a:r>
          </a:p>
        </p:txBody>
      </p:sp>
      <p:cxnSp>
        <p:nvCxnSpPr>
          <p:cNvPr id="4" name="Straight Arrow Connector 3">
            <a:extLst>
              <a:ext uri="{FF2B5EF4-FFF2-40B4-BE49-F238E27FC236}">
                <a16:creationId xmlns:a16="http://schemas.microsoft.com/office/drawing/2014/main" id="{02DFAB39-50D6-0945-8A4F-8BBE7F15BA6E}"/>
              </a:ext>
            </a:extLst>
          </p:cNvPr>
          <p:cNvCxnSpPr>
            <a:cxnSpLocks/>
            <a:stCxn id="2" idx="3"/>
          </p:cNvCxnSpPr>
          <p:nvPr/>
        </p:nvCxnSpPr>
        <p:spPr>
          <a:xfrm flipV="1">
            <a:off x="1275234" y="2978524"/>
            <a:ext cx="1475421" cy="18466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4A63C2-E6B1-E547-947A-C97E30C25DC0}"/>
              </a:ext>
            </a:extLst>
          </p:cNvPr>
          <p:cNvSpPr txBox="1"/>
          <p:nvPr/>
        </p:nvSpPr>
        <p:spPr>
          <a:xfrm>
            <a:off x="7473769" y="2840024"/>
            <a:ext cx="73609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Views</a:t>
            </a:r>
          </a:p>
        </p:txBody>
      </p:sp>
      <p:cxnSp>
        <p:nvCxnSpPr>
          <p:cNvPr id="16" name="Straight Arrow Connector 15">
            <a:extLst>
              <a:ext uri="{FF2B5EF4-FFF2-40B4-BE49-F238E27FC236}">
                <a16:creationId xmlns:a16="http://schemas.microsoft.com/office/drawing/2014/main" id="{B4E8161D-CB9F-E442-82BD-768AFB57BBAA}"/>
              </a:ext>
            </a:extLst>
          </p:cNvPr>
          <p:cNvCxnSpPr>
            <a:cxnSpLocks/>
            <a:stCxn id="15" idx="1"/>
          </p:cNvCxnSpPr>
          <p:nvPr/>
        </p:nvCxnSpPr>
        <p:spPr>
          <a:xfrm flipH="1" flipV="1">
            <a:off x="6224381" y="2657062"/>
            <a:ext cx="1249388" cy="36762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F5BEE61-8585-0640-9946-31CDE04F8754}"/>
              </a:ext>
            </a:extLst>
          </p:cNvPr>
          <p:cNvCxnSpPr>
            <a:cxnSpLocks/>
            <a:stCxn id="15" idx="1"/>
          </p:cNvCxnSpPr>
          <p:nvPr/>
        </p:nvCxnSpPr>
        <p:spPr>
          <a:xfrm flipH="1">
            <a:off x="6157293" y="3024690"/>
            <a:ext cx="1316476" cy="71624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4EA0AE11-A83F-EF4F-BD52-7C7314AE6D56}"/>
              </a:ext>
            </a:extLst>
          </p:cNvPr>
          <p:cNvSpPr>
            <a:spLocks noGrp="1"/>
          </p:cNvSpPr>
          <p:nvPr>
            <p:ph idx="1"/>
          </p:nvPr>
        </p:nvSpPr>
        <p:spPr/>
        <p:txBody>
          <a:bodyPr/>
          <a:lstStyle/>
          <a:p>
            <a:endParaRPr lang="en-US"/>
          </a:p>
        </p:txBody>
      </p:sp>
      <p:sp>
        <p:nvSpPr>
          <p:cNvPr id="7" name="Title 6">
            <a:extLst>
              <a:ext uri="{FF2B5EF4-FFF2-40B4-BE49-F238E27FC236}">
                <a16:creationId xmlns:a16="http://schemas.microsoft.com/office/drawing/2014/main" id="{DDA38AEE-108A-814B-8828-ED8FB33FA7E8}"/>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0862731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92</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Two Table Implementation</a:t>
            </a:r>
          </a:p>
        </p:txBody>
      </p:sp>
      <p:pic>
        <p:nvPicPr>
          <p:cNvPr id="8" name="Picture 7">
            <a:extLst>
              <a:ext uri="{FF2B5EF4-FFF2-40B4-BE49-F238E27FC236}">
                <a16:creationId xmlns:a16="http://schemas.microsoft.com/office/drawing/2014/main" id="{F5B1E887-7402-424E-87D9-6B2359F0717F}"/>
              </a:ext>
            </a:extLst>
          </p:cNvPr>
          <p:cNvPicPr>
            <a:picLocks noChangeAspect="1"/>
          </p:cNvPicPr>
          <p:nvPr/>
        </p:nvPicPr>
        <p:blipFill>
          <a:blip r:embed="rId4"/>
          <a:stretch>
            <a:fillRect/>
          </a:stretch>
        </p:blipFill>
        <p:spPr>
          <a:xfrm>
            <a:off x="2165779" y="638350"/>
            <a:ext cx="4598092" cy="4057475"/>
          </a:xfrm>
          <a:prstGeom prst="rect">
            <a:avLst/>
          </a:prstGeom>
        </p:spPr>
      </p:pic>
      <p:sp>
        <p:nvSpPr>
          <p:cNvPr id="2" name="TextBox 1">
            <a:extLst>
              <a:ext uri="{FF2B5EF4-FFF2-40B4-BE49-F238E27FC236}">
                <a16:creationId xmlns:a16="http://schemas.microsoft.com/office/drawing/2014/main" id="{EDF798CC-889B-104E-8A18-D3CBA3E1E2CB}"/>
              </a:ext>
            </a:extLst>
          </p:cNvPr>
          <p:cNvSpPr txBox="1"/>
          <p:nvPr/>
        </p:nvSpPr>
        <p:spPr>
          <a:xfrm>
            <a:off x="505856" y="2978524"/>
            <a:ext cx="76937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Tables</a:t>
            </a:r>
          </a:p>
        </p:txBody>
      </p:sp>
      <p:cxnSp>
        <p:nvCxnSpPr>
          <p:cNvPr id="4" name="Straight Arrow Connector 3">
            <a:extLst>
              <a:ext uri="{FF2B5EF4-FFF2-40B4-BE49-F238E27FC236}">
                <a16:creationId xmlns:a16="http://schemas.microsoft.com/office/drawing/2014/main" id="{02DFAB39-50D6-0945-8A4F-8BBE7F15BA6E}"/>
              </a:ext>
            </a:extLst>
          </p:cNvPr>
          <p:cNvCxnSpPr>
            <a:stCxn id="2" idx="3"/>
          </p:cNvCxnSpPr>
          <p:nvPr/>
        </p:nvCxnSpPr>
        <p:spPr>
          <a:xfrm flipV="1">
            <a:off x="1275234" y="2571752"/>
            <a:ext cx="1528478" cy="59143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DDFA4E5-C495-E044-8C7A-2BE2A0AB3CA5}"/>
              </a:ext>
            </a:extLst>
          </p:cNvPr>
          <p:cNvCxnSpPr>
            <a:cxnSpLocks/>
            <a:stCxn id="2" idx="3"/>
          </p:cNvCxnSpPr>
          <p:nvPr/>
        </p:nvCxnSpPr>
        <p:spPr>
          <a:xfrm>
            <a:off x="1275234" y="3163190"/>
            <a:ext cx="1528478" cy="49910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4A63C2-E6B1-E547-947A-C97E30C25DC0}"/>
              </a:ext>
            </a:extLst>
          </p:cNvPr>
          <p:cNvSpPr txBox="1"/>
          <p:nvPr/>
        </p:nvSpPr>
        <p:spPr>
          <a:xfrm>
            <a:off x="7473769" y="2840024"/>
            <a:ext cx="64838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View</a:t>
            </a:r>
          </a:p>
        </p:txBody>
      </p:sp>
      <p:cxnSp>
        <p:nvCxnSpPr>
          <p:cNvPr id="16" name="Straight Arrow Connector 15">
            <a:extLst>
              <a:ext uri="{FF2B5EF4-FFF2-40B4-BE49-F238E27FC236}">
                <a16:creationId xmlns:a16="http://schemas.microsoft.com/office/drawing/2014/main" id="{B4E8161D-CB9F-E442-82BD-768AFB57BBAA}"/>
              </a:ext>
            </a:extLst>
          </p:cNvPr>
          <p:cNvCxnSpPr>
            <a:cxnSpLocks/>
            <a:stCxn id="15" idx="1"/>
          </p:cNvCxnSpPr>
          <p:nvPr/>
        </p:nvCxnSpPr>
        <p:spPr>
          <a:xfrm flipH="1">
            <a:off x="6164747" y="3024690"/>
            <a:ext cx="1309022" cy="10185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8016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4FBA1D-20A4-9342-AE37-EB543E4992B3}"/>
              </a:ext>
            </a:extLst>
          </p:cNvPr>
          <p:cNvPicPr>
            <a:picLocks noChangeAspect="1"/>
          </p:cNvPicPr>
          <p:nvPr/>
        </p:nvPicPr>
        <p:blipFill>
          <a:blip r:embed="rId3"/>
          <a:stretch>
            <a:fillRect/>
          </a:stretch>
        </p:blipFill>
        <p:spPr>
          <a:xfrm>
            <a:off x="2665363" y="534130"/>
            <a:ext cx="4372025" cy="4133552"/>
          </a:xfrm>
          <a:prstGeom prst="rect">
            <a:avLst/>
          </a:prstGeom>
        </p:spPr>
      </p:pic>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93</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Two Table Implementation</a:t>
            </a:r>
          </a:p>
        </p:txBody>
      </p:sp>
      <p:sp>
        <p:nvSpPr>
          <p:cNvPr id="2" name="TextBox 1">
            <a:extLst>
              <a:ext uri="{FF2B5EF4-FFF2-40B4-BE49-F238E27FC236}">
                <a16:creationId xmlns:a16="http://schemas.microsoft.com/office/drawing/2014/main" id="{EDF798CC-889B-104E-8A18-D3CBA3E1E2CB}"/>
              </a:ext>
            </a:extLst>
          </p:cNvPr>
          <p:cNvSpPr txBox="1"/>
          <p:nvPr/>
        </p:nvSpPr>
        <p:spPr>
          <a:xfrm>
            <a:off x="505856" y="2978524"/>
            <a:ext cx="76937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Tables</a:t>
            </a:r>
          </a:p>
        </p:txBody>
      </p:sp>
      <p:cxnSp>
        <p:nvCxnSpPr>
          <p:cNvPr id="4" name="Straight Arrow Connector 3">
            <a:extLst>
              <a:ext uri="{FF2B5EF4-FFF2-40B4-BE49-F238E27FC236}">
                <a16:creationId xmlns:a16="http://schemas.microsoft.com/office/drawing/2014/main" id="{02DFAB39-50D6-0945-8A4F-8BBE7F15BA6E}"/>
              </a:ext>
            </a:extLst>
          </p:cNvPr>
          <p:cNvCxnSpPr>
            <a:cxnSpLocks/>
            <a:stCxn id="2" idx="3"/>
          </p:cNvCxnSpPr>
          <p:nvPr/>
        </p:nvCxnSpPr>
        <p:spPr>
          <a:xfrm flipV="1">
            <a:off x="1275234" y="2299114"/>
            <a:ext cx="2012134" cy="86407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4A63C2-E6B1-E547-947A-C97E30C25DC0}"/>
              </a:ext>
            </a:extLst>
          </p:cNvPr>
          <p:cNvSpPr txBox="1"/>
          <p:nvPr/>
        </p:nvSpPr>
        <p:spPr>
          <a:xfrm>
            <a:off x="8014451" y="3609241"/>
            <a:ext cx="73609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Views</a:t>
            </a:r>
          </a:p>
        </p:txBody>
      </p:sp>
      <p:cxnSp>
        <p:nvCxnSpPr>
          <p:cNvPr id="16" name="Straight Arrow Connector 15">
            <a:extLst>
              <a:ext uri="{FF2B5EF4-FFF2-40B4-BE49-F238E27FC236}">
                <a16:creationId xmlns:a16="http://schemas.microsoft.com/office/drawing/2014/main" id="{B4E8161D-CB9F-E442-82BD-768AFB57BBAA}"/>
              </a:ext>
            </a:extLst>
          </p:cNvPr>
          <p:cNvCxnSpPr>
            <a:cxnSpLocks/>
          </p:cNvCxnSpPr>
          <p:nvPr/>
        </p:nvCxnSpPr>
        <p:spPr>
          <a:xfrm flipH="1">
            <a:off x="6705428" y="3748875"/>
            <a:ext cx="1309023" cy="148025"/>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82555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94</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Modeling</a:t>
            </a:r>
          </a:p>
        </p:txBody>
      </p:sp>
      <p:pic>
        <p:nvPicPr>
          <p:cNvPr id="5" name="Picture 4">
            <a:extLst>
              <a:ext uri="{FF2B5EF4-FFF2-40B4-BE49-F238E27FC236}">
                <a16:creationId xmlns:a16="http://schemas.microsoft.com/office/drawing/2014/main" id="{68B40FB5-F0F4-1E42-85DA-311445010522}"/>
              </a:ext>
            </a:extLst>
          </p:cNvPr>
          <p:cNvPicPr>
            <a:picLocks noChangeAspect="1"/>
          </p:cNvPicPr>
          <p:nvPr/>
        </p:nvPicPr>
        <p:blipFill>
          <a:blip r:embed="rId4"/>
          <a:stretch>
            <a:fillRect/>
          </a:stretch>
        </p:blipFill>
        <p:spPr>
          <a:xfrm>
            <a:off x="1736036" y="117475"/>
            <a:ext cx="6135756" cy="4563518"/>
          </a:xfrm>
          <a:prstGeom prst="rect">
            <a:avLst/>
          </a:prstGeom>
        </p:spPr>
      </p:pic>
    </p:spTree>
    <p:extLst>
      <p:ext uri="{BB962C8B-B14F-4D97-AF65-F5344CB8AC3E}">
        <p14:creationId xmlns:p14="http://schemas.microsoft.com/office/powerpoint/2010/main" val="52102858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64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vs. UML Class Diagrams</a:t>
            </a:r>
          </a:p>
        </p:txBody>
      </p:sp>
      <p:sp>
        <p:nvSpPr>
          <p:cNvPr id="86019" name="Text Box 82"/>
          <p:cNvSpPr txBox="1">
            <a:spLocks noChangeArrowheads="1"/>
          </p:cNvSpPr>
          <p:nvPr/>
        </p:nvSpPr>
        <p:spPr bwMode="auto">
          <a:xfrm>
            <a:off x="2195036" y="794148"/>
            <a:ext cx="1922145" cy="28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500" tIns="33750" rIns="67500" bIns="33750"/>
          <a:lstStyle>
            <a:lvl1pPr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1pPr>
            <a:lvl2pPr marL="742950" indent="-28575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2pPr>
            <a:lvl3pPr marL="11430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3pPr>
            <a:lvl4pPr marL="16002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4pPr>
            <a:lvl5pPr marL="20574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449263" rtl="0" eaLnBrk="1" fontAlgn="base" latinLnBrk="0" hangingPunct="0">
              <a:lnSpc>
                <a:spcPct val="104000"/>
              </a:lnSpc>
              <a:spcBef>
                <a:spcPct val="0"/>
              </a:spcBef>
              <a:spcAft>
                <a:spcPct val="0"/>
              </a:spcAft>
              <a:buClr>
                <a:srgbClr val="000000"/>
              </a:buClr>
              <a:buSzPct val="4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US" altLang="en-US" sz="1275" b="1"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ER Diagram Notation</a:t>
            </a:r>
          </a:p>
        </p:txBody>
      </p:sp>
      <p:sp>
        <p:nvSpPr>
          <p:cNvPr id="86020" name="Text Box 83"/>
          <p:cNvSpPr txBox="1">
            <a:spLocks noChangeArrowheads="1"/>
          </p:cNvSpPr>
          <p:nvPr/>
        </p:nvSpPr>
        <p:spPr bwMode="auto">
          <a:xfrm>
            <a:off x="5026821" y="815580"/>
            <a:ext cx="1672827" cy="28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500" tIns="33750" rIns="67500" bIns="33750"/>
          <a:lstStyle>
            <a:lvl1pPr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1pPr>
            <a:lvl2pPr marL="742950" indent="-28575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2pPr>
            <a:lvl3pPr marL="11430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3pPr>
            <a:lvl4pPr marL="16002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4pPr>
            <a:lvl5pPr marL="20574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449263" rtl="0" eaLnBrk="1" fontAlgn="base" latinLnBrk="0" hangingPunct="0">
              <a:lnSpc>
                <a:spcPct val="104000"/>
              </a:lnSpc>
              <a:spcBef>
                <a:spcPct val="0"/>
              </a:spcBef>
              <a:spcAft>
                <a:spcPct val="0"/>
              </a:spcAft>
              <a:buClr>
                <a:srgbClr val="000000"/>
              </a:buClr>
              <a:buSzPct val="4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US" altLang="en-US" sz="1275" b="1"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Equivalent in UML</a:t>
            </a:r>
          </a:p>
        </p:txBody>
      </p:sp>
      <p:sp>
        <p:nvSpPr>
          <p:cNvPr id="86021" name="Text Box 84"/>
          <p:cNvSpPr txBox="1">
            <a:spLocks noChangeArrowheads="1"/>
          </p:cNvSpPr>
          <p:nvPr/>
        </p:nvSpPr>
        <p:spPr bwMode="auto">
          <a:xfrm>
            <a:off x="2195037" y="4125087"/>
            <a:ext cx="4937570" cy="49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1350" b="1" i="0" u="none" strike="noStrike" kern="1200" cap="none" spc="0" normalizeH="0" baseline="0" noProof="0" dirty="0">
                <a:ln>
                  <a:noFill/>
                </a:ln>
                <a:solidFill>
                  <a:srgbClr val="002060"/>
                </a:solidFill>
                <a:effectLst/>
                <a:uLnTx/>
                <a:uFillTx/>
                <a:latin typeface="Helvetica" panose="020B0604020202020204" pitchFamily="34" charset="0"/>
                <a:ea typeface="ＭＳ Ｐゴシック" panose="020B0600070205080204" pitchFamily="34" charset="-128"/>
                <a:cs typeface="+mn-cs"/>
              </a:rPr>
              <a:t>*</a:t>
            </a:r>
            <a:r>
              <a:rPr kumimoji="0" lang="en-US" altLang="en-US" sz="1350" b="0" i="0" u="none" strike="noStrike" kern="1200" cap="none" spc="0" normalizeH="0" baseline="0" noProof="0" dirty="0">
                <a:ln>
                  <a:noFill/>
                </a:ln>
                <a:solidFill>
                  <a:srgbClr val="CC3300"/>
                </a:solidFill>
                <a:effectLst/>
                <a:uLnTx/>
                <a:uFillTx/>
                <a:latin typeface="Helvetica" panose="020B0604020202020204" pitchFamily="34" charset="0"/>
                <a:ea typeface="ＭＳ Ｐゴシック"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Generalization can use merged or separate arrows independent</a:t>
            </a: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of disjoint/overlapping</a:t>
            </a:r>
            <a:endParaRPr kumimoji="0" lang="en-US" altLang="en-US" sz="1275" b="0" i="0" u="none" strike="noStrike" kern="1200" cap="none" spc="0" normalizeH="0" baseline="0" noProof="0" dirty="0">
              <a:ln>
                <a:noFill/>
              </a:ln>
              <a:solidFill>
                <a:srgbClr val="CC3300"/>
              </a:solidFill>
              <a:effectLst/>
              <a:uLnTx/>
              <a:uFillTx/>
              <a:latin typeface="Helvetica" panose="020B0604020202020204" pitchFamily="34" charset="0"/>
              <a:ea typeface="ＭＳ Ｐゴシック" panose="020B0600070205080204" pitchFamily="34" charset="-128"/>
              <a:cs typeface="+mn-cs"/>
            </a:endParaRPr>
          </a:p>
        </p:txBody>
      </p:sp>
      <p:pic>
        <p:nvPicPr>
          <p:cNvPr id="86022" name="Picture 5"/>
          <p:cNvPicPr>
            <a:picLocks noChangeAspect="1" noChangeArrowheads="1"/>
          </p:cNvPicPr>
          <p:nvPr/>
        </p:nvPicPr>
        <p:blipFill>
          <a:blip r:embed="rId3">
            <a:extLst>
              <a:ext uri="{28A0092B-C50C-407E-A947-70E740481C1C}">
                <a14:useLocalDpi xmlns:a14="http://schemas.microsoft.com/office/drawing/2010/main" val="0"/>
              </a:ext>
            </a:extLst>
          </a:blip>
          <a:srcRect t="56212" r="11429"/>
          <a:stretch>
            <a:fillRect/>
          </a:stretch>
        </p:blipFill>
        <p:spPr bwMode="auto">
          <a:xfrm>
            <a:off x="1931467" y="1171263"/>
            <a:ext cx="5156978" cy="2586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83C019B5-AD5B-5D40-B247-035B942B3D22}"/>
              </a:ext>
            </a:extLst>
          </p:cNvPr>
          <p:cNvSpPr txBox="1"/>
          <p:nvPr/>
        </p:nvSpPr>
        <p:spPr>
          <a:xfrm>
            <a:off x="-44470" y="1675756"/>
            <a:ext cx="2447080"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 use this approach</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 Crow’s Foot Notation</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but that is not standard.</a:t>
            </a:r>
          </a:p>
        </p:txBody>
      </p:sp>
      <p:cxnSp>
        <p:nvCxnSpPr>
          <p:cNvPr id="9" name="Straight Arrow Connector 8">
            <a:extLst>
              <a:ext uri="{FF2B5EF4-FFF2-40B4-BE49-F238E27FC236}">
                <a16:creationId xmlns:a16="http://schemas.microsoft.com/office/drawing/2014/main" id="{88129A03-D046-8040-B817-B560321B6258}"/>
              </a:ext>
            </a:extLst>
          </p:cNvPr>
          <p:cNvCxnSpPr>
            <a:cxnSpLocks/>
          </p:cNvCxnSpPr>
          <p:nvPr/>
        </p:nvCxnSpPr>
        <p:spPr>
          <a:xfrm flipV="1">
            <a:off x="1931467" y="2177383"/>
            <a:ext cx="856460" cy="573272"/>
          </a:xfrm>
          <a:prstGeom prst="straightConnector1">
            <a:avLst/>
          </a:prstGeom>
          <a:noFill/>
          <a:ln w="38100" cap="flat" cmpd="sng" algn="ctr">
            <a:solidFill>
              <a:srgbClr val="4472C4"/>
            </a:solidFill>
            <a:prstDash val="solid"/>
            <a:miter lim="800000"/>
            <a:tailEnd type="arrow"/>
          </a:ln>
          <a:effectLst/>
        </p:spPr>
      </p:cxnSp>
      <p:cxnSp>
        <p:nvCxnSpPr>
          <p:cNvPr id="12" name="Straight Arrow Connector 11">
            <a:extLst>
              <a:ext uri="{FF2B5EF4-FFF2-40B4-BE49-F238E27FC236}">
                <a16:creationId xmlns:a16="http://schemas.microsoft.com/office/drawing/2014/main" id="{7D4AAE64-1A40-4C4E-BDE1-23A856D90122}"/>
              </a:ext>
            </a:extLst>
          </p:cNvPr>
          <p:cNvCxnSpPr>
            <a:cxnSpLocks/>
          </p:cNvCxnSpPr>
          <p:nvPr/>
        </p:nvCxnSpPr>
        <p:spPr>
          <a:xfrm>
            <a:off x="1962772" y="3117669"/>
            <a:ext cx="459891" cy="348604"/>
          </a:xfrm>
          <a:prstGeom prst="straightConnector1">
            <a:avLst/>
          </a:prstGeom>
          <a:noFill/>
          <a:ln w="38100" cap="flat" cmpd="sng" algn="ctr">
            <a:solidFill>
              <a:srgbClr val="4472C4"/>
            </a:solidFill>
            <a:prstDash val="solid"/>
            <a:miter lim="800000"/>
            <a:tailEnd type="arrow"/>
          </a:ln>
          <a:effectLst/>
        </p:spPr>
      </p:cxnSp>
    </p:spTree>
    <p:extLst>
      <p:ext uri="{BB962C8B-B14F-4D97-AF65-F5344CB8AC3E}">
        <p14:creationId xmlns:p14="http://schemas.microsoft.com/office/powerpoint/2010/main" val="316412828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Faculty, Student Inheritance Example</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96</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5: ER, Relational, SQL (IV) </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36439398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7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66815</TotalTime>
  <Words>6856</Words>
  <Application>Microsoft Macintosh PowerPoint</Application>
  <PresentationFormat>On-screen Show (16:9)</PresentationFormat>
  <Paragraphs>718</Paragraphs>
  <Slides>96</Slides>
  <Notes>66</Notes>
  <HiddenSlides>0</HiddenSlides>
  <MMClips>0</MMClips>
  <ScaleCrop>false</ScaleCrop>
  <HeadingPairs>
    <vt:vector size="6" baseType="variant">
      <vt:variant>
        <vt:lpstr>Fonts Used</vt:lpstr>
      </vt:variant>
      <vt:variant>
        <vt:i4>10</vt:i4>
      </vt:variant>
      <vt:variant>
        <vt:lpstr>Theme</vt:lpstr>
      </vt:variant>
      <vt:variant>
        <vt:i4>9</vt:i4>
      </vt:variant>
      <vt:variant>
        <vt:lpstr>Slide Titles</vt:lpstr>
      </vt:variant>
      <vt:variant>
        <vt:i4>96</vt:i4>
      </vt:variant>
    </vt:vector>
  </HeadingPairs>
  <TitlesOfParts>
    <vt:vector size="115" baseType="lpstr">
      <vt:lpstr>Arial</vt:lpstr>
      <vt:lpstr>Calibri</vt:lpstr>
      <vt:lpstr>Calibri Light</vt:lpstr>
      <vt:lpstr>Helvetica</vt:lpstr>
      <vt:lpstr>Monotype Sorts</vt:lpstr>
      <vt:lpstr>Museo For Dell</vt:lpstr>
      <vt:lpstr>Museo Sans For Dell</vt:lpstr>
      <vt:lpstr>Times New Roman</vt:lpstr>
      <vt:lpstr>Webdings</vt:lpstr>
      <vt:lpstr>Wingdings</vt:lpstr>
      <vt:lpstr>Office Theme</vt:lpstr>
      <vt:lpstr>3_db-5-grey</vt:lpstr>
      <vt:lpstr>2_db-5-grey</vt:lpstr>
      <vt:lpstr>1_Office Theme</vt:lpstr>
      <vt:lpstr>4_db-5-grey</vt:lpstr>
      <vt:lpstr>5_db-5-grey</vt:lpstr>
      <vt:lpstr>2_Office Theme</vt:lpstr>
      <vt:lpstr>6_db-5-grey</vt:lpstr>
      <vt:lpstr>7_db-5-grey</vt:lpstr>
      <vt:lpstr>PowerPoint Presentation</vt:lpstr>
      <vt:lpstr>PowerPoint Presentation</vt:lpstr>
      <vt:lpstr>PowerPoint Presentation</vt:lpstr>
      <vt:lpstr>Codd’s 12 Rules</vt:lpstr>
      <vt:lpstr>Codd’s 12 Rules</vt:lpstr>
      <vt:lpstr>Metadata and Catalog</vt:lpstr>
      <vt:lpstr>Data Definition Language (DDL)</vt:lpstr>
      <vt:lpstr>Data Dictionary Storage</vt:lpstr>
      <vt:lpstr>Relational Representation of System Metadata</vt:lpstr>
      <vt:lpstr>MySQL Catalog (Information_Schema)</vt:lpstr>
      <vt:lpstr>Usage Example: Basic Steps in Query Processing</vt:lpstr>
      <vt:lpstr>PowerPoint Presentation</vt:lpstr>
      <vt:lpstr>Some Additional Operations</vt:lpstr>
      <vt:lpstr>Semi-Join</vt:lpstr>
      <vt:lpstr>Anti-Join</vt:lpstr>
      <vt:lpstr>Division</vt:lpstr>
      <vt:lpstr>Division</vt:lpstr>
      <vt:lpstr>PowerPoint Presentation</vt:lpstr>
      <vt:lpstr>PowerPoint Presentation</vt:lpstr>
      <vt:lpstr>Set Operations</vt:lpstr>
      <vt:lpstr>One Way to Think About Joins</vt:lpstr>
      <vt:lpstr>JOIN and UNION (and Set Operations)</vt:lpstr>
      <vt:lpstr>RDBMS and Set Operations</vt:lpstr>
      <vt:lpstr>PowerPoint Presentation</vt:lpstr>
      <vt:lpstr>Set Comparison</vt:lpstr>
      <vt:lpstr>Set Comparison – “some” Clause</vt:lpstr>
      <vt:lpstr>Definition of  “some” Clause</vt:lpstr>
      <vt:lpstr>Set Comparison – “all” Clause</vt:lpstr>
      <vt:lpstr>Definition of “all” Clause</vt:lpstr>
      <vt:lpstr>Test for Empty Relations</vt:lpstr>
      <vt:lpstr>Use of “exists” Clause</vt:lpstr>
      <vt:lpstr>Use of “not exists” Clause</vt:lpstr>
      <vt:lpstr>Test for Absence of Duplicate Tuples</vt:lpstr>
      <vt:lpstr>PowerPoint Presentation</vt:lpstr>
      <vt:lpstr>PowerPoint Presentation</vt:lpstr>
      <vt:lpstr>Nested Subqueries</vt:lpstr>
      <vt:lpstr>Nested Subquery</vt:lpstr>
      <vt:lpstr>Consider Some Tables</vt:lpstr>
      <vt:lpstr>Consider a Subquery Tables</vt:lpstr>
      <vt:lpstr>Subqueries in the From Clause</vt:lpstr>
      <vt:lpstr>Scalar Subquery</vt:lpstr>
      <vt:lpstr>PowerPoint Presentation</vt:lpstr>
      <vt:lpstr>Views</vt:lpstr>
      <vt:lpstr>View Definition</vt:lpstr>
      <vt:lpstr>View Definition and Use</vt:lpstr>
      <vt:lpstr>Views Defined Using Other Views</vt:lpstr>
      <vt:lpstr>Views Defined Using Other Views</vt:lpstr>
      <vt:lpstr>View Expansion</vt:lpstr>
      <vt:lpstr>View Expansion (Cont.)</vt:lpstr>
      <vt:lpstr>Materialized Views</vt:lpstr>
      <vt:lpstr>Update of a View</vt:lpstr>
      <vt:lpstr>Some Updates Cannot be Translated Uniquely</vt:lpstr>
      <vt:lpstr>And Some Not at All</vt:lpstr>
      <vt:lpstr>View Updates in SQL </vt:lpstr>
      <vt:lpstr>PowerPoint Presentation</vt:lpstr>
      <vt:lpstr>Integrity Constraints</vt:lpstr>
      <vt:lpstr> Constraints on a Single Relation </vt:lpstr>
      <vt:lpstr>Not Null Constraints </vt:lpstr>
      <vt:lpstr>Unique Constraints </vt:lpstr>
      <vt:lpstr>The check clause</vt:lpstr>
      <vt:lpstr>Referential Integrity</vt:lpstr>
      <vt:lpstr>Referential Integrity (Cont.)</vt:lpstr>
      <vt:lpstr>Cascading Actions in Referential Integrity</vt:lpstr>
      <vt:lpstr>Integrity Constraint Violation During Transactions</vt:lpstr>
      <vt:lpstr>Complex Check Conditions</vt:lpstr>
      <vt:lpstr>Assertions</vt:lpstr>
      <vt:lpstr>Built-in Data Types in SQL </vt:lpstr>
      <vt:lpstr>Large-Object Types</vt:lpstr>
      <vt:lpstr>User-Defined Types</vt:lpstr>
      <vt:lpstr>Domains</vt:lpstr>
      <vt:lpstr>PowerPoint Presentation</vt:lpstr>
      <vt:lpstr>Index Creation</vt:lpstr>
      <vt:lpstr>Index Creation Example</vt:lpstr>
      <vt:lpstr>Let’s Practice</vt:lpstr>
      <vt:lpstr>PowerPoint Presentation</vt:lpstr>
      <vt:lpstr>Weak Entity Sets</vt:lpstr>
      <vt:lpstr>Weak Entity Sets (Cont.)</vt:lpstr>
      <vt:lpstr>Weak Entity Sets (Cont.)</vt:lpstr>
      <vt:lpstr>Expressing Weak Entity Sets</vt:lpstr>
      <vt:lpstr>PowerPoint Presentation</vt:lpstr>
      <vt:lpstr>Redundant Attributes</vt:lpstr>
      <vt:lpstr>Design Alternatives</vt:lpstr>
      <vt:lpstr>Aggregation</vt:lpstr>
      <vt:lpstr>Aggregation (Cont.)</vt:lpstr>
      <vt:lpstr>Aggregation (Cont.)</vt:lpstr>
      <vt:lpstr>Reduction to Relational Schemas</vt:lpstr>
      <vt:lpstr>Specialization</vt:lpstr>
      <vt:lpstr>Specialization Example</vt:lpstr>
      <vt:lpstr>PowerPoint Presentation</vt:lpstr>
      <vt:lpstr>PowerPoint Presentation</vt:lpstr>
      <vt:lpstr>PowerPoint Presentation</vt:lpstr>
      <vt:lpstr>PowerPoint Presentation</vt:lpstr>
      <vt:lpstr>PowerPoint Presentation</vt:lpstr>
      <vt:lpstr>PowerPoint Presentation</vt:lpstr>
      <vt:lpstr>ER vs. UML Class Diagrams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595</cp:revision>
  <cp:lastPrinted>2021-09-23T10:10:07Z</cp:lastPrinted>
  <dcterms:created xsi:type="dcterms:W3CDTF">2010-04-12T23:12:02Z</dcterms:created>
  <dcterms:modified xsi:type="dcterms:W3CDTF">2022-02-17T22:45:11Z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